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274" r:id="rId2"/>
    <p:sldId id="544" r:id="rId3"/>
    <p:sldId id="276" r:id="rId4"/>
    <p:sldId id="556" r:id="rId5"/>
    <p:sldId id="561" r:id="rId6"/>
    <p:sldId id="562" r:id="rId7"/>
    <p:sldId id="563" r:id="rId8"/>
    <p:sldId id="564" r:id="rId9"/>
    <p:sldId id="553" r:id="rId10"/>
    <p:sldId id="566" r:id="rId11"/>
    <p:sldId id="557" r:id="rId12"/>
    <p:sldId id="567" r:id="rId13"/>
    <p:sldId id="568" r:id="rId14"/>
    <p:sldId id="569" r:id="rId15"/>
    <p:sldId id="573" r:id="rId16"/>
    <p:sldId id="558" r:id="rId17"/>
    <p:sldId id="576" r:id="rId18"/>
    <p:sldId id="578" r:id="rId19"/>
    <p:sldId id="571" r:id="rId20"/>
    <p:sldId id="579" r:id="rId21"/>
    <p:sldId id="572" r:id="rId22"/>
    <p:sldId id="55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60" r:id="rId31"/>
    <p:sldId id="349" r:id="rId32"/>
    <p:sldId id="401" r:id="rId33"/>
    <p:sldId id="490" r:id="rId34"/>
    <p:sldId id="491" r:id="rId35"/>
    <p:sldId id="4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Introduction to Cloud computing" id="{28490C21-E62B-4BD0-B417-E91CF43870A2}">
          <p14:sldIdLst>
            <p14:sldId id="556"/>
            <p14:sldId id="561"/>
            <p14:sldId id="562"/>
            <p14:sldId id="563"/>
            <p14:sldId id="564"/>
            <p14:sldId id="553"/>
            <p14:sldId id="566"/>
          </p14:sldIdLst>
        </p14:section>
        <p14:section name="2. Plan and design your IT infrastructure" id="{3395C9FD-44C7-4FE9-A316-1830EFA61554}">
          <p14:sldIdLst>
            <p14:sldId id="557"/>
            <p14:sldId id="567"/>
            <p14:sldId id="568"/>
            <p14:sldId id="569"/>
            <p14:sldId id="573"/>
          </p14:sldIdLst>
        </p14:section>
        <p14:section name="3. Core Microsoft 365 services" id="{EF3E12D2-C882-4350-8034-2506EBE41BD0}">
          <p14:sldIdLst>
            <p14:sldId id="558"/>
            <p14:sldId id="576"/>
            <p14:sldId id="578"/>
            <p14:sldId id="571"/>
            <p14:sldId id="579"/>
            <p14:sldId id="572"/>
          </p14:sldIdLst>
        </p14:section>
        <p14:section name="4. Create and setup a new tenant" id="{1B5BBE6D-EE07-4FAF-936C-8CF60E314B32}">
          <p14:sldIdLst>
            <p14:sldId id="559"/>
            <p14:sldId id="580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5. Demonstration" id="{979BE68F-1BCC-4402-ACB9-34B768C3000F}">
          <p14:sldIdLst>
            <p14:sldId id="560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00E668"/>
    <a:srgbClr val="545AC8"/>
    <a:srgbClr val="7176D1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6216" autoAdjust="0"/>
  </p:normalViewPr>
  <p:slideViewPr>
    <p:cSldViewPr snapToGrid="0" showGuides="1">
      <p:cViewPr varScale="1">
        <p:scale>
          <a:sx n="102" d="100"/>
          <a:sy n="102" d="100"/>
        </p:scale>
        <p:origin x="62" y="1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18.8.2019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18-Aug-19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sj.com/cio/2017/03/30/j-p-morgan-set-to-run-first-apps-in-public-cloud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xchange/decommission-on-premises-exchang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upport.microsoft.com/en-us/help/2619062/you-can-t-manage-or-remove-objects-that-were-synchronized-through-the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Compliance note: J.P. Morgan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 its own private cloud in 2016 and moved some applications into the public cloud in May 2017 - </a:t>
            </a:r>
            <a:r>
              <a:rPr lang="en-US" dirty="0">
                <a:hlinkClick r:id="rId3"/>
              </a:rPr>
              <a:t>https://blogs.wsj.com/cio/2017/03/30/j-p-morgan-set-to-run-first-apps-in-public-cloud/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 note: For example, less than 99.9% availability of Exchange Online, results in “service credit” of 25%. Less than 99% -&gt; 50% of service credit and less than 95% -&gt; 100% of service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https://docs.microsoft.com/en-us/exchange/decommission-on-premises-exchange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https://support.microsoft.com/en-us/help/2619062/you-can-t-manage-or-remove-objects-that-were-synchronized-through-the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56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7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18-Aug-19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9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89" r:id="rId15"/>
    <p:sldLayoutId id="2147483687" r:id="rId16"/>
    <p:sldLayoutId id="2147483690" r:id="rId17"/>
    <p:sldLayoutId id="2147483691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emf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microsoft.com/en-us/microsoft-365/business/compare-more-office-365-for-business-plans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ccount.azure.com/organization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367292"/>
            <a:ext cx="10965303" cy="57520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34465"/>
                </a:solidFill>
              </a:rPr>
              <a:t>Module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services concepts. </a:t>
            </a:r>
            <a:br>
              <a:rPr lang="en-US" dirty="0"/>
            </a:br>
            <a:r>
              <a:rPr lang="en-US" dirty="0"/>
              <a:t>Introducing Microsoft 365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Ð ÐµÐ·ÑÐ»ÑÐ°Ñ Ñ Ð¸Ð·Ð¾Ð±ÑÐ°Ð¶ÐµÐ½Ð¸Ðµ Ð·Ð° cloud it microsoft">
            <a:extLst>
              <a:ext uri="{FF2B5EF4-FFF2-40B4-BE49-F238E27FC236}">
                <a16:creationId xmlns:a16="http://schemas.microsoft.com/office/drawing/2014/main" id="{C608A9EF-6A27-4C6D-97B2-0A5BB764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9" y="2124320"/>
            <a:ext cx="7287585" cy="250651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D92B-ADAB-48B6-8814-E46D51D0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39EB-9BB4-4522-8298-2F4E6444A2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965" y="1419977"/>
            <a:ext cx="4582361" cy="5202237"/>
          </a:xfrm>
        </p:spPr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dirty="0"/>
              <a:t>Compliance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Lack of expertise</a:t>
            </a:r>
          </a:p>
          <a:p>
            <a:r>
              <a:rPr lang="en-US" dirty="0"/>
              <a:t>Vendor lock-in</a:t>
            </a:r>
          </a:p>
        </p:txBody>
      </p:sp>
      <p:pic>
        <p:nvPicPr>
          <p:cNvPr id="1026" name="Picture 2" descr="Ð ÐµÐ·ÑÐ»ÑÐ°Ñ Ñ Ð¸Ð·Ð¾Ð±ÑÐ°Ð¶ÐµÐ½Ð¸Ðµ Ð·Ð° challenged">
            <a:extLst>
              <a:ext uri="{FF2B5EF4-FFF2-40B4-BE49-F238E27FC236}">
                <a16:creationId xmlns:a16="http://schemas.microsoft.com/office/drawing/2014/main" id="{F5F1E421-BF96-4FBE-AE75-F9007088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61" y="1636045"/>
            <a:ext cx="6667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71534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Plan and design your 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41166894"/>
      </p:ext>
    </p:extLst>
  </p:cSld>
  <p:clrMapOvr>
    <a:masterClrMapping/>
  </p:clrMapOvr>
  <p:transition spd="slow" advClick="0" advTm="5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87CC72-0F5B-4C11-8D1D-D7EE16915378}"/>
              </a:ext>
            </a:extLst>
          </p:cNvPr>
          <p:cNvSpPr/>
          <p:nvPr/>
        </p:nvSpPr>
        <p:spPr bwMode="auto">
          <a:xfrm>
            <a:off x="7598610" y="5190455"/>
            <a:ext cx="647031" cy="63633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90E3D-4E82-495B-88B5-D4E12D165871}"/>
              </a:ext>
            </a:extLst>
          </p:cNvPr>
          <p:cNvSpPr txBox="1"/>
          <p:nvPr/>
        </p:nvSpPr>
        <p:spPr>
          <a:xfrm>
            <a:off x="7504251" y="5134416"/>
            <a:ext cx="859033" cy="71664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100" dirty="0"/>
              <a:t>run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AE3418-DBC2-4FA2-9B93-854E62EA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planning your IT is important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700D9-A5B1-43EC-9B0B-27020AE767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349376"/>
            <a:ext cx="11817350" cy="4815897"/>
          </a:xfrm>
        </p:spPr>
        <p:txBody>
          <a:bodyPr>
            <a:normAutofit/>
          </a:bodyPr>
          <a:lstStyle/>
          <a:p>
            <a:r>
              <a:rPr lang="en-US" dirty="0"/>
              <a:t>As general rule, IT is here to support the Business!</a:t>
            </a:r>
          </a:p>
          <a:p>
            <a:r>
              <a:rPr lang="en-US" dirty="0"/>
              <a:t>Either starting from scratch or inheriting an existing IT </a:t>
            </a:r>
            <a:br>
              <a:rPr lang="en-US" dirty="0"/>
            </a:br>
            <a:r>
              <a:rPr lang="en-US" dirty="0"/>
              <a:t>environment, start with some questions:</a:t>
            </a:r>
          </a:p>
          <a:p>
            <a:pPr lvl="1">
              <a:buSzPct val="85000"/>
            </a:pPr>
            <a:r>
              <a:rPr lang="en-US" sz="3100" dirty="0"/>
              <a:t>What does the business need? (and not the technologies)</a:t>
            </a:r>
          </a:p>
          <a:p>
            <a:pPr lvl="1">
              <a:buSzPct val="85000"/>
            </a:pPr>
            <a:r>
              <a:rPr lang="en-US" sz="3100" dirty="0"/>
              <a:t>What are the IT challenges that the IT people are currently facing?</a:t>
            </a:r>
          </a:p>
          <a:p>
            <a:pPr lvl="1">
              <a:buSzPct val="85000"/>
            </a:pPr>
            <a:r>
              <a:rPr lang="en-US" sz="3100" dirty="0"/>
              <a:t>What about the regulations?</a:t>
            </a:r>
          </a:p>
          <a:p>
            <a:pPr lvl="1">
              <a:buSzPct val="85000"/>
            </a:pPr>
            <a:r>
              <a:rPr lang="en-US" sz="3100" dirty="0"/>
              <a:t>What will be the cost to implement and        the desired solution?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2D78-C36A-4549-B264-2C92C90BE8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0143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E3418-DBC2-4FA2-9B93-854E62EA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“On-premises” vs “In the cloud”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2D78-C36A-4549-B264-2C92C90BE8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https://www.cleo.com/sites/default/files/styles/fullwidth_maincol/public/2018-10/on-premise-value-in-the-age-of-the-cloud.jpg?itok=9qR47lF_">
            <a:extLst>
              <a:ext uri="{FF2B5EF4-FFF2-40B4-BE49-F238E27FC236}">
                <a16:creationId xmlns:a16="http://schemas.microsoft.com/office/drawing/2014/main" id="{66EB89EB-C212-4D27-AA1C-22223E11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89" y="1598861"/>
            <a:ext cx="3818021" cy="4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C2CE36-508C-4FA2-A9C3-6FB9CD6588DE}"/>
              </a:ext>
            </a:extLst>
          </p:cNvPr>
          <p:cNvSpPr txBox="1">
            <a:spLocks/>
          </p:cNvSpPr>
          <p:nvPr/>
        </p:nvSpPr>
        <p:spPr>
          <a:xfrm>
            <a:off x="8095498" y="1534693"/>
            <a:ext cx="3882189" cy="444901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SzPct val="90000"/>
            </a:pPr>
            <a:r>
              <a:rPr lang="en-US" sz="2800" dirty="0"/>
              <a:t>The only option for </a:t>
            </a:r>
            <a:br>
              <a:rPr lang="en-US" sz="2800" dirty="0"/>
            </a:br>
            <a:r>
              <a:rPr lang="en-US" sz="2800" dirty="0"/>
              <a:t>companies in the past</a:t>
            </a:r>
            <a:br>
              <a:rPr lang="en-US" sz="2800" dirty="0"/>
            </a:br>
            <a:r>
              <a:rPr lang="en-US" sz="2300" dirty="0"/>
              <a:t>(if it ain’t broke, don’t fix it)</a:t>
            </a:r>
          </a:p>
          <a:p>
            <a:pPr marL="284163" indent="-284163">
              <a:buSzPct val="90000"/>
            </a:pPr>
            <a:r>
              <a:rPr lang="en-US" sz="2800" dirty="0"/>
              <a:t>Better control</a:t>
            </a:r>
          </a:p>
          <a:p>
            <a:pPr marL="284163" indent="-284163">
              <a:buSzPct val="90000"/>
            </a:pPr>
            <a:r>
              <a:rPr lang="en-US" sz="2800" dirty="0"/>
              <a:t>More customization</a:t>
            </a:r>
            <a:br>
              <a:rPr lang="en-US" sz="2800" dirty="0"/>
            </a:br>
            <a:r>
              <a:rPr lang="en-US" sz="2800" dirty="0"/>
              <a:t>options</a:t>
            </a:r>
          </a:p>
          <a:p>
            <a:pPr marL="284163" indent="-284163">
              <a:buSzPct val="90000"/>
            </a:pPr>
            <a:r>
              <a:rPr lang="en-US" sz="2800" dirty="0"/>
              <a:t>Reliable and secure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AE138A-47C8-4471-8802-1CDCCF97F9AA}"/>
              </a:ext>
            </a:extLst>
          </p:cNvPr>
          <p:cNvSpPr txBox="1">
            <a:spLocks/>
          </p:cNvSpPr>
          <p:nvPr/>
        </p:nvSpPr>
        <p:spPr>
          <a:xfrm>
            <a:off x="135941" y="1534693"/>
            <a:ext cx="3882189" cy="444901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SzPct val="90000"/>
            </a:pPr>
            <a:r>
              <a:rPr lang="en-US" sz="2800" dirty="0"/>
              <a:t>You receive the service </a:t>
            </a:r>
            <a:br>
              <a:rPr lang="en-US" sz="2800" dirty="0"/>
            </a:br>
            <a:r>
              <a:rPr lang="en-US" sz="2800" dirty="0"/>
              <a:t>you need </a:t>
            </a:r>
            <a:r>
              <a:rPr lang="en-US" sz="2200" dirty="0"/>
              <a:t>(almost) </a:t>
            </a:r>
            <a:br>
              <a:rPr lang="en-US" sz="2800" dirty="0"/>
            </a:br>
            <a:r>
              <a:rPr lang="en-US" sz="2800" dirty="0"/>
              <a:t>immediately</a:t>
            </a:r>
          </a:p>
          <a:p>
            <a:pPr marL="284163" indent="-284163">
              <a:buSzPct val="90000"/>
            </a:pPr>
            <a:r>
              <a:rPr lang="en-US" sz="2800" dirty="0"/>
              <a:t>You can plan your </a:t>
            </a:r>
            <a:br>
              <a:rPr lang="en-US" sz="2800" dirty="0"/>
            </a:br>
            <a:r>
              <a:rPr lang="en-US" sz="2800" dirty="0"/>
              <a:t>expenses</a:t>
            </a:r>
          </a:p>
          <a:p>
            <a:pPr marL="284163" indent="-284163">
              <a:buSzPct val="90000"/>
            </a:pPr>
            <a:r>
              <a:rPr lang="en-US" sz="2800" dirty="0"/>
              <a:t>You rely on the public </a:t>
            </a:r>
            <a:br>
              <a:rPr lang="en-US" sz="2800" dirty="0"/>
            </a:br>
            <a:r>
              <a:rPr lang="en-US" sz="2800" dirty="0"/>
              <a:t>Internet</a:t>
            </a:r>
          </a:p>
          <a:p>
            <a:pPr marL="284163" indent="-284163">
              <a:buSzPct val="90000"/>
            </a:pPr>
            <a:r>
              <a:rPr lang="en-US" sz="2800" dirty="0"/>
              <a:t>More services today </a:t>
            </a:r>
            <a:br>
              <a:rPr lang="en-US" sz="2800" dirty="0"/>
            </a:br>
            <a:r>
              <a:rPr lang="en-US" sz="2800" dirty="0"/>
              <a:t>are released using the </a:t>
            </a:r>
            <a:br>
              <a:rPr lang="en-US" sz="2800" dirty="0"/>
            </a:br>
            <a:r>
              <a:rPr lang="en-US" sz="2800" dirty="0"/>
              <a:t>“cloud-first” approach</a:t>
            </a:r>
          </a:p>
          <a:p>
            <a:pPr marL="284163" indent="-284163">
              <a:buSzPct val="90000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23724646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E3418-DBC2-4FA2-9B93-854E62EA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+ Cloud = Hybrid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700D9-A5B1-43EC-9B0B-27020AE767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905" y="1254209"/>
            <a:ext cx="5715000" cy="5202237"/>
          </a:xfrm>
        </p:spPr>
        <p:txBody>
          <a:bodyPr/>
          <a:lstStyle/>
          <a:p>
            <a:r>
              <a:rPr lang="en-US" sz="3100" dirty="0"/>
              <a:t>Often there are existing </a:t>
            </a:r>
            <a:br>
              <a:rPr lang="en-US" sz="3100" dirty="0"/>
            </a:br>
            <a:r>
              <a:rPr lang="en-US" sz="3100" dirty="0"/>
              <a:t>directory services on-premises</a:t>
            </a:r>
          </a:p>
          <a:p>
            <a:r>
              <a:rPr lang="en-US" sz="3100" dirty="0"/>
              <a:t>Do I need separate accounts </a:t>
            </a:r>
            <a:br>
              <a:rPr lang="en-US" sz="3100" dirty="0"/>
            </a:br>
            <a:r>
              <a:rPr lang="en-US" sz="3100" dirty="0"/>
              <a:t>for the on-premises services </a:t>
            </a:r>
            <a:br>
              <a:rPr lang="en-US" sz="3100" dirty="0"/>
            </a:br>
            <a:r>
              <a:rPr lang="en-US" sz="3100" dirty="0"/>
              <a:t>and for these in the Cloud?</a:t>
            </a:r>
          </a:p>
          <a:p>
            <a:r>
              <a:rPr lang="en-US" sz="3100" u="sng" dirty="0"/>
              <a:t>Hybrid identity</a:t>
            </a:r>
            <a:r>
              <a:rPr lang="en-US" sz="3100" dirty="0"/>
              <a:t>: the way to use</a:t>
            </a:r>
            <a:br>
              <a:rPr lang="en-US" sz="3100" dirty="0"/>
            </a:br>
            <a:r>
              <a:rPr lang="en-US" sz="3100" dirty="0"/>
              <a:t>the “same account” </a:t>
            </a:r>
            <a:br>
              <a:rPr lang="en-US" sz="3100" dirty="0"/>
            </a:br>
            <a:r>
              <a:rPr lang="en-US" sz="3100" dirty="0"/>
              <a:t>on-premises and in the cloud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2D78-C36A-4549-B264-2C92C90BE8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https://docs.microsoft.com/en-us/azure/active-directory/hybrid/media/whatis-hybrid-identity/arch.png">
            <a:extLst>
              <a:ext uri="{FF2B5EF4-FFF2-40B4-BE49-F238E27FC236}">
                <a16:creationId xmlns:a16="http://schemas.microsoft.com/office/drawing/2014/main" id="{845A5563-3CD2-4B2B-B6F4-DE218D2B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381125"/>
            <a:ext cx="5715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580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E3418-DBC2-4FA2-9B93-854E62EA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totally to the cloud?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700D9-A5B1-43EC-9B0B-27020AE767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6306" y="4222834"/>
            <a:ext cx="10630569" cy="2174791"/>
          </a:xfrm>
        </p:spPr>
        <p:txBody>
          <a:bodyPr/>
          <a:lstStyle/>
          <a:p>
            <a:pPr marL="342900" indent="-342900">
              <a:buSzPct val="90000"/>
            </a:pPr>
            <a:r>
              <a:rPr lang="en-US" sz="3100" dirty="0"/>
              <a:t>Can be done, but usually companies stay hybrid</a:t>
            </a:r>
          </a:p>
          <a:p>
            <a:pPr marL="342900" indent="-342900">
              <a:buSzPct val="90000"/>
            </a:pPr>
            <a:r>
              <a:rPr lang="en-US" sz="3100" dirty="0"/>
              <a:t>Pay attention when removing local resources or you can cut</a:t>
            </a:r>
            <a:br>
              <a:rPr lang="en-US" sz="3100" dirty="0"/>
            </a:br>
            <a:r>
              <a:rPr lang="en-US" sz="3100" dirty="0"/>
              <a:t>yourself from future managing of accounts/mailboxes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2D78-C36A-4549-B264-2C92C90BE8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B4717-69C1-4CED-86C6-4410F9C3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1" y="1334420"/>
            <a:ext cx="8002044" cy="24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0201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Core Microsoft 365 services</a:t>
            </a:r>
          </a:p>
        </p:txBody>
      </p:sp>
    </p:spTree>
    <p:extLst>
      <p:ext uri="{BB962C8B-B14F-4D97-AF65-F5344CB8AC3E}">
        <p14:creationId xmlns:p14="http://schemas.microsoft.com/office/powerpoint/2010/main" val="2802223439"/>
      </p:ext>
    </p:extLst>
  </p:cSld>
  <p:clrMapOvr>
    <a:masterClrMapping/>
  </p:clrMapOvr>
  <p:transition spd="slow" advClick="0" advTm="500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 vs Office 365?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90"/>
            <a:ext cx="11817350" cy="1371348"/>
          </a:xfrm>
        </p:spPr>
        <p:txBody>
          <a:bodyPr/>
          <a:lstStyle/>
          <a:p>
            <a:r>
              <a:rPr lang="en-US" dirty="0"/>
              <a:t>Let’s start first with Office 365!</a:t>
            </a:r>
          </a:p>
          <a:p>
            <a:r>
              <a:rPr lang="en-US" dirty="0"/>
              <a:t>Office 365 is a combination of services, including: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91FBFF80-0445-42D6-930C-B65EC997972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00088" y="2632075"/>
            <a:ext cx="10641012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D5F6340-74D4-4116-8674-6D7487D6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2778724"/>
            <a:ext cx="198349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Exchange Online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4308222F-A627-48BB-81B0-5401035D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2802958"/>
            <a:ext cx="11350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Planner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88A83A5-8F9B-4C91-9866-28F01452E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778724"/>
            <a:ext cx="1225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Yammer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302B2165-EC8C-4AD0-8FFF-73555DF7C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3439696"/>
            <a:ext cx="24463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SharePoint Online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DCA84DBE-6874-4B79-B027-5E1A4C8D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434443"/>
            <a:ext cx="9461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Forms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C988364-CFC8-43FD-A271-5831321FC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3439696"/>
            <a:ext cx="10382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Kaizala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6782E7D-C137-45AD-AA66-8480498ED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4090988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Microsoft Teams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03462522-D798-41A6-8ECD-E2C15919B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4090988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Delve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128B101-1AC2-42B1-8D3E-10F99BB63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4090988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Flow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F68D92D2-1B00-4C03-B62D-07500408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4725988"/>
            <a:ext cx="295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OneDrive for Business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0CC21C2-1CA6-4374-9929-60BE9AD6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4725988"/>
            <a:ext cx="106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Stream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88D294F6-C75F-46C9-82B4-C5AB8567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4725988"/>
            <a:ext cx="129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 BI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B5CEAE43-77CE-49F1-A414-4F9CAD00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93" y="5360988"/>
            <a:ext cx="24828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Office 365 ProPlus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6E74FFA-9BEB-4469-8030-A7C4329D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5362505"/>
            <a:ext cx="8175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Sway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F89CFA8-871B-4C3C-978B-EE52F36B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360988"/>
            <a:ext cx="160178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PowerApps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E00D1889-C5B4-4BEE-A60A-DFA4C52E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3667" y="4023893"/>
            <a:ext cx="84087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dirty="0">
                <a:solidFill>
                  <a:srgbClr val="0070C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ore…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B84D8C-286B-4A6F-BF3E-D4EF46A63C64}"/>
              </a:ext>
            </a:extLst>
          </p:cNvPr>
          <p:cNvCxnSpPr>
            <a:cxnSpLocks/>
          </p:cNvCxnSpPr>
          <p:nvPr/>
        </p:nvCxnSpPr>
        <p:spPr>
          <a:xfrm>
            <a:off x="4204941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130DD-2AD4-4EAD-B852-9058B48AE15A}"/>
              </a:ext>
            </a:extLst>
          </p:cNvPr>
          <p:cNvCxnSpPr>
            <a:cxnSpLocks/>
          </p:cNvCxnSpPr>
          <p:nvPr/>
        </p:nvCxnSpPr>
        <p:spPr>
          <a:xfrm>
            <a:off x="7154969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45931F-EEAC-468C-B3E4-CF629F220FF8}"/>
              </a:ext>
            </a:extLst>
          </p:cNvPr>
          <p:cNvCxnSpPr>
            <a:cxnSpLocks/>
          </p:cNvCxnSpPr>
          <p:nvPr/>
        </p:nvCxnSpPr>
        <p:spPr>
          <a:xfrm>
            <a:off x="10073826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571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9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7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3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2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4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9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21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5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7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1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44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5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57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60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6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3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4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5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76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2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9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0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1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92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3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8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0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301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58D5-F90B-48D3-901C-CBE6DEEF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metaphor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546B-B7DC-4C03-ABDB-281451E7E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69" y="2300390"/>
            <a:ext cx="4313156" cy="3377420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C24D44C-5550-4066-B341-4BB3F9379F20}"/>
              </a:ext>
            </a:extLst>
          </p:cNvPr>
          <p:cNvSpPr/>
          <p:nvPr/>
        </p:nvSpPr>
        <p:spPr bwMode="auto">
          <a:xfrm>
            <a:off x="8215953" y="2300391"/>
            <a:ext cx="3330054" cy="354643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Outlook, Delve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Excel, Yammer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Stream, Planner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Flow, Teams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Forms, OneNote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PowerPoint, SharePoint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StaffHub, Stream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Sway, OneDrive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Etc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56BC1181-5FA8-4BEA-A9FD-8001A3A50E29}"/>
              </a:ext>
            </a:extLst>
          </p:cNvPr>
          <p:cNvSpPr/>
          <p:nvPr/>
        </p:nvSpPr>
        <p:spPr bwMode="auto">
          <a:xfrm>
            <a:off x="3278680" y="3669884"/>
            <a:ext cx="2019869" cy="638432"/>
          </a:xfrm>
          <a:prstGeom prst="flowChartAlternateProcess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160531129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Mobility and Security (EMS)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6D2A8F7-127C-434C-8FB4-FE791A1F9EF8}"/>
              </a:ext>
            </a:extLst>
          </p:cNvPr>
          <p:cNvSpPr/>
          <p:nvPr/>
        </p:nvSpPr>
        <p:spPr bwMode="auto">
          <a:xfrm>
            <a:off x="10489674" y="2502612"/>
            <a:ext cx="1039031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Intune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A189890-B606-4AB1-9CC3-636192636055}"/>
              </a:ext>
            </a:extLst>
          </p:cNvPr>
          <p:cNvSpPr/>
          <p:nvPr/>
        </p:nvSpPr>
        <p:spPr bwMode="auto">
          <a:xfrm>
            <a:off x="6698624" y="3949991"/>
            <a:ext cx="1690674" cy="655368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Information Protection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6F40523-C18B-416E-92B3-F78E7215F97A}"/>
              </a:ext>
            </a:extLst>
          </p:cNvPr>
          <p:cNvGrpSpPr/>
          <p:nvPr/>
        </p:nvGrpSpPr>
        <p:grpSpPr>
          <a:xfrm>
            <a:off x="4371107" y="1807635"/>
            <a:ext cx="1807235" cy="1189283"/>
            <a:chOff x="1889968" y="1652100"/>
            <a:chExt cx="2160490" cy="1421749"/>
          </a:xfrm>
        </p:grpSpPr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D7513D1D-1DE5-4EE0-A30F-08836670B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070" y="1652100"/>
              <a:ext cx="1477388" cy="133783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EA5BAED5-F76F-4933-8936-19E4781A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968" y="1703934"/>
              <a:ext cx="1969853" cy="1369915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D169A94-5AB2-4574-B916-3BB2980B2DD6}"/>
              </a:ext>
            </a:extLst>
          </p:cNvPr>
          <p:cNvGrpSpPr/>
          <p:nvPr/>
        </p:nvGrpSpPr>
        <p:grpSpPr>
          <a:xfrm>
            <a:off x="1859092" y="1332155"/>
            <a:ext cx="3924881" cy="1708482"/>
            <a:chOff x="1508903" y="1143000"/>
            <a:chExt cx="4382211" cy="190755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3B0DC22-06C2-49E4-AD05-FCFF57F419B4}"/>
                </a:ext>
              </a:extLst>
            </p:cNvPr>
            <p:cNvGrpSpPr/>
            <p:nvPr/>
          </p:nvGrpSpPr>
          <p:grpSpPr>
            <a:xfrm>
              <a:off x="1508903" y="1430128"/>
              <a:ext cx="2412232" cy="1587412"/>
              <a:chOff x="3242718" y="2211361"/>
              <a:chExt cx="4836957" cy="3183044"/>
            </a:xfrm>
          </p:grpSpPr>
          <p:sp>
            <p:nvSpPr>
              <p:cNvPr id="193" name="Freeform 5">
                <a:extLst>
                  <a:ext uri="{FF2B5EF4-FFF2-40B4-BE49-F238E27FC236}">
                    <a16:creationId xmlns:a16="http://schemas.microsoft.com/office/drawing/2014/main" id="{5E408C3E-62AD-45F5-95D7-0E6F8632C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063" y="2211361"/>
                <a:ext cx="3307612" cy="2995171"/>
              </a:xfrm>
              <a:custGeom>
                <a:avLst/>
                <a:gdLst>
                  <a:gd name="T0" fmla="*/ 771 w 771"/>
                  <a:gd name="T1" fmla="*/ 499 h 698"/>
                  <a:gd name="T2" fmla="*/ 658 w 771"/>
                  <a:gd name="T3" fmla="*/ 293 h 698"/>
                  <a:gd name="T4" fmla="*/ 578 w 771"/>
                  <a:gd name="T5" fmla="*/ 147 h 698"/>
                  <a:gd name="T6" fmla="*/ 478 w 771"/>
                  <a:gd name="T7" fmla="*/ 117 h 698"/>
                  <a:gd name="T8" fmla="*/ 392 w 771"/>
                  <a:gd name="T9" fmla="*/ 139 h 698"/>
                  <a:gd name="T10" fmla="*/ 133 w 771"/>
                  <a:gd name="T11" fmla="*/ 0 h 698"/>
                  <a:gd name="T12" fmla="*/ 0 w 771"/>
                  <a:gd name="T13" fmla="*/ 29 h 698"/>
                  <a:gd name="T14" fmla="*/ 669 w 771"/>
                  <a:gd name="T15" fmla="*/ 698 h 698"/>
                  <a:gd name="T16" fmla="*/ 771 w 771"/>
                  <a:gd name="T17" fmla="*/ 49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698">
                    <a:moveTo>
                      <a:pt x="771" y="499"/>
                    </a:moveTo>
                    <a:cubicBezTo>
                      <a:pt x="771" y="414"/>
                      <a:pt x="725" y="337"/>
                      <a:pt x="658" y="293"/>
                    </a:cubicBezTo>
                    <a:cubicBezTo>
                      <a:pt x="657" y="232"/>
                      <a:pt x="626" y="178"/>
                      <a:pt x="578" y="147"/>
                    </a:cubicBezTo>
                    <a:cubicBezTo>
                      <a:pt x="550" y="128"/>
                      <a:pt x="515" y="117"/>
                      <a:pt x="478" y="117"/>
                    </a:cubicBezTo>
                    <a:cubicBezTo>
                      <a:pt x="446" y="117"/>
                      <a:pt x="417" y="125"/>
                      <a:pt x="392" y="139"/>
                    </a:cubicBezTo>
                    <a:cubicBezTo>
                      <a:pt x="336" y="56"/>
                      <a:pt x="241" y="0"/>
                      <a:pt x="133" y="0"/>
                    </a:cubicBezTo>
                    <a:cubicBezTo>
                      <a:pt x="85" y="0"/>
                      <a:pt x="41" y="11"/>
                      <a:pt x="0" y="29"/>
                    </a:cubicBezTo>
                    <a:cubicBezTo>
                      <a:pt x="669" y="698"/>
                      <a:pt x="669" y="698"/>
                      <a:pt x="669" y="698"/>
                    </a:cubicBezTo>
                    <a:cubicBezTo>
                      <a:pt x="731" y="653"/>
                      <a:pt x="771" y="581"/>
                      <a:pt x="771" y="499"/>
                    </a:cubicBezTo>
                    <a:close/>
                  </a:path>
                </a:pathLst>
              </a:custGeom>
              <a:solidFill>
                <a:srgbClr val="35D2FF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97F0C436-26D0-45B9-8923-2BF6312FE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2718" y="2327408"/>
                <a:ext cx="4410155" cy="3066997"/>
              </a:xfrm>
              <a:custGeom>
                <a:avLst/>
                <a:gdLst>
                  <a:gd name="T0" fmla="*/ 360 w 1029"/>
                  <a:gd name="T1" fmla="*/ 0 h 715"/>
                  <a:gd name="T2" fmla="*/ 181 w 1029"/>
                  <a:gd name="T3" fmla="*/ 283 h 715"/>
                  <a:gd name="T4" fmla="*/ 181 w 1029"/>
                  <a:gd name="T5" fmla="*/ 297 h 715"/>
                  <a:gd name="T6" fmla="*/ 0 w 1029"/>
                  <a:gd name="T7" fmla="*/ 505 h 715"/>
                  <a:gd name="T8" fmla="*/ 210 w 1029"/>
                  <a:gd name="T9" fmla="*/ 715 h 715"/>
                  <a:gd name="T10" fmla="*/ 291 w 1029"/>
                  <a:gd name="T11" fmla="*/ 715 h 715"/>
                  <a:gd name="T12" fmla="*/ 328 w 1029"/>
                  <a:gd name="T13" fmla="*/ 715 h 715"/>
                  <a:gd name="T14" fmla="*/ 341 w 1029"/>
                  <a:gd name="T15" fmla="*/ 715 h 715"/>
                  <a:gd name="T16" fmla="*/ 351 w 1029"/>
                  <a:gd name="T17" fmla="*/ 715 h 715"/>
                  <a:gd name="T18" fmla="*/ 860 w 1029"/>
                  <a:gd name="T19" fmla="*/ 715 h 715"/>
                  <a:gd name="T20" fmla="*/ 885 w 1029"/>
                  <a:gd name="T21" fmla="*/ 715 h 715"/>
                  <a:gd name="T22" fmla="*/ 912 w 1029"/>
                  <a:gd name="T23" fmla="*/ 715 h 715"/>
                  <a:gd name="T24" fmla="*/ 1029 w 1029"/>
                  <a:gd name="T25" fmla="*/ 669 h 715"/>
                  <a:gd name="T26" fmla="*/ 360 w 1029"/>
                  <a:gd name="T27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9" h="715">
                    <a:moveTo>
                      <a:pt x="360" y="0"/>
                    </a:moveTo>
                    <a:cubicBezTo>
                      <a:pt x="254" y="50"/>
                      <a:pt x="181" y="158"/>
                      <a:pt x="181" y="283"/>
                    </a:cubicBezTo>
                    <a:cubicBezTo>
                      <a:pt x="181" y="287"/>
                      <a:pt x="181" y="293"/>
                      <a:pt x="181" y="297"/>
                    </a:cubicBezTo>
                    <a:cubicBezTo>
                      <a:pt x="79" y="312"/>
                      <a:pt x="0" y="399"/>
                      <a:pt x="0" y="505"/>
                    </a:cubicBezTo>
                    <a:cubicBezTo>
                      <a:pt x="0" y="619"/>
                      <a:pt x="93" y="713"/>
                      <a:pt x="210" y="715"/>
                    </a:cubicBezTo>
                    <a:cubicBezTo>
                      <a:pt x="210" y="715"/>
                      <a:pt x="210" y="715"/>
                      <a:pt x="291" y="715"/>
                    </a:cubicBezTo>
                    <a:cubicBezTo>
                      <a:pt x="303" y="715"/>
                      <a:pt x="322" y="715"/>
                      <a:pt x="328" y="715"/>
                    </a:cubicBezTo>
                    <a:cubicBezTo>
                      <a:pt x="328" y="715"/>
                      <a:pt x="328" y="715"/>
                      <a:pt x="341" y="715"/>
                    </a:cubicBezTo>
                    <a:cubicBezTo>
                      <a:pt x="344" y="715"/>
                      <a:pt x="347" y="715"/>
                      <a:pt x="351" y="715"/>
                    </a:cubicBezTo>
                    <a:cubicBezTo>
                      <a:pt x="478" y="715"/>
                      <a:pt x="746" y="715"/>
                      <a:pt x="860" y="715"/>
                    </a:cubicBezTo>
                    <a:cubicBezTo>
                      <a:pt x="869" y="715"/>
                      <a:pt x="877" y="715"/>
                      <a:pt x="885" y="715"/>
                    </a:cubicBezTo>
                    <a:cubicBezTo>
                      <a:pt x="894" y="715"/>
                      <a:pt x="904" y="715"/>
                      <a:pt x="912" y="715"/>
                    </a:cubicBezTo>
                    <a:cubicBezTo>
                      <a:pt x="956" y="710"/>
                      <a:pt x="995" y="693"/>
                      <a:pt x="1029" y="669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00BDF3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E3314DEF-514A-4F00-96C9-A0BE89E9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3688" y="1143000"/>
              <a:ext cx="2827426" cy="1907555"/>
            </a:xfrm>
            <a:prstGeom prst="rect">
              <a:avLst/>
            </a:prstGeom>
          </p:spPr>
        </p:pic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DB5214D-EB99-4A66-BE4A-3B163D9A7CC9}"/>
                </a:ext>
              </a:extLst>
            </p:cNvPr>
            <p:cNvSpPr/>
            <p:nvPr/>
          </p:nvSpPr>
          <p:spPr bwMode="auto">
            <a:xfrm>
              <a:off x="2892915" y="2241336"/>
              <a:ext cx="496208" cy="49620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C4407F7F-DCA9-4F7A-A803-08A35027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3705" y="2322807"/>
              <a:ext cx="368760" cy="348406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D379082D-A139-4686-9E45-3CDCB66E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03" y="2336476"/>
              <a:ext cx="339374" cy="339374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BE331B6-C6CE-4DA5-AF6C-71FF1FC3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075" y="1796262"/>
              <a:ext cx="314404" cy="292220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E3EFA78-C2BA-474E-8907-2B8DE5BD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807" y="1380284"/>
              <a:ext cx="530932" cy="37183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6D5056F7-DEA5-491D-8142-AD4C70C76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464" y="1897005"/>
              <a:ext cx="375654" cy="375654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337B2ECC-216D-4EF3-B25F-117FD349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412" y="2320534"/>
              <a:ext cx="304580" cy="365080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409FBC26-941C-4351-B403-24D982BA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744" y="1673883"/>
              <a:ext cx="426922" cy="421340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854A4F12-F3DD-4818-B55F-E006CA52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83" y="2454578"/>
              <a:ext cx="336746" cy="336746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4823AFC7-14D7-4663-AC5F-6C76E061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584" y="2048877"/>
              <a:ext cx="394791" cy="497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ED41083-52A2-4A75-87D7-DD95973F658B}"/>
              </a:ext>
            </a:extLst>
          </p:cNvPr>
          <p:cNvGrpSpPr/>
          <p:nvPr/>
        </p:nvGrpSpPr>
        <p:grpSpPr>
          <a:xfrm>
            <a:off x="3350616" y="3139547"/>
            <a:ext cx="192475" cy="860683"/>
            <a:chOff x="332777" y="2034973"/>
            <a:chExt cx="134352" cy="943576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CCAF8286-A2ED-4D6A-80CE-DAA2275890D2}"/>
                </a:ext>
              </a:extLst>
            </p:cNvPr>
            <p:cNvCxnSpPr/>
            <p:nvPr/>
          </p:nvCxnSpPr>
          <p:spPr>
            <a:xfrm>
              <a:off x="332777" y="2046365"/>
              <a:ext cx="0" cy="93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8E9F413-C8BC-4F0B-AF1B-87B51761CDDD}"/>
                </a:ext>
              </a:extLst>
            </p:cNvPr>
            <p:cNvCxnSpPr/>
            <p:nvPr/>
          </p:nvCxnSpPr>
          <p:spPr>
            <a:xfrm flipV="1">
              <a:off x="467129" y="2034973"/>
              <a:ext cx="0" cy="93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2899BC85-497A-4413-B49E-5F569F62E7C5}"/>
              </a:ext>
            </a:extLst>
          </p:cNvPr>
          <p:cNvSpPr/>
          <p:nvPr/>
        </p:nvSpPr>
        <p:spPr>
          <a:xfrm>
            <a:off x="8979224" y="2874526"/>
            <a:ext cx="2677936" cy="267793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0EE3328-876F-4092-90F8-4238DD54562E}"/>
              </a:ext>
            </a:extLst>
          </p:cNvPr>
          <p:cNvSpPr/>
          <p:nvPr/>
        </p:nvSpPr>
        <p:spPr>
          <a:xfrm>
            <a:off x="5150634" y="3345993"/>
            <a:ext cx="1656678" cy="165667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F09DA27-B3FE-43A2-BBF2-F9922CCE2B36}"/>
              </a:ext>
            </a:extLst>
          </p:cNvPr>
          <p:cNvSpPr/>
          <p:nvPr/>
        </p:nvSpPr>
        <p:spPr>
          <a:xfrm>
            <a:off x="2057400" y="4114800"/>
            <a:ext cx="2605308" cy="260530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E19F0D7-E627-45A9-96B7-8FBA11B99CB2}"/>
              </a:ext>
            </a:extLst>
          </p:cNvPr>
          <p:cNvSpPr txBox="1"/>
          <p:nvPr/>
        </p:nvSpPr>
        <p:spPr>
          <a:xfrm>
            <a:off x="9317270" y="4358492"/>
            <a:ext cx="2074855" cy="761979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Protect your users, devices, and apps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9ED6F6E-F4D3-46DA-BE6E-0758E733D536}"/>
              </a:ext>
            </a:extLst>
          </p:cNvPr>
          <p:cNvSpPr txBox="1"/>
          <p:nvPr/>
        </p:nvSpPr>
        <p:spPr>
          <a:xfrm>
            <a:off x="2345759" y="5566123"/>
            <a:ext cx="2025348" cy="941516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Detect threats early with visibility and threat analytics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2E9E8BA-7212-420E-B646-96A3D49AC39D}"/>
              </a:ext>
            </a:extLst>
          </p:cNvPr>
          <p:cNvGrpSpPr/>
          <p:nvPr/>
        </p:nvGrpSpPr>
        <p:grpSpPr>
          <a:xfrm>
            <a:off x="3142377" y="5110771"/>
            <a:ext cx="436993" cy="402787"/>
            <a:chOff x="892941" y="2650701"/>
            <a:chExt cx="253211" cy="233391"/>
          </a:xfrm>
        </p:grpSpPr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2BD26248-5335-48D9-9326-14700B07E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66" y="2695959"/>
              <a:ext cx="146161" cy="142981"/>
            </a:xfrm>
            <a:custGeom>
              <a:avLst/>
              <a:gdLst>
                <a:gd name="T0" fmla="*/ 522 w 582"/>
                <a:gd name="T1" fmla="*/ 266 h 569"/>
                <a:gd name="T2" fmla="*/ 472 w 582"/>
                <a:gd name="T3" fmla="*/ 270 h 569"/>
                <a:gd name="T4" fmla="*/ 348 w 582"/>
                <a:gd name="T5" fmla="*/ 122 h 569"/>
                <a:gd name="T6" fmla="*/ 359 w 582"/>
                <a:gd name="T7" fmla="*/ 62 h 569"/>
                <a:gd name="T8" fmla="*/ 309 w 582"/>
                <a:gd name="T9" fmla="*/ 12 h 569"/>
                <a:gd name="T10" fmla="*/ 220 w 582"/>
                <a:gd name="T11" fmla="*/ 81 h 569"/>
                <a:gd name="T12" fmla="*/ 233 w 582"/>
                <a:gd name="T13" fmla="*/ 122 h 569"/>
                <a:gd name="T14" fmla="*/ 110 w 582"/>
                <a:gd name="T15" fmla="*/ 270 h 569"/>
                <a:gd name="T16" fmla="*/ 59 w 582"/>
                <a:gd name="T17" fmla="*/ 266 h 569"/>
                <a:gd name="T18" fmla="*/ 11 w 582"/>
                <a:gd name="T19" fmla="*/ 316 h 569"/>
                <a:gd name="T20" fmla="*/ 80 w 582"/>
                <a:gd name="T21" fmla="*/ 405 h 569"/>
                <a:gd name="T22" fmla="*/ 124 w 582"/>
                <a:gd name="T23" fmla="*/ 389 h 569"/>
                <a:gd name="T24" fmla="*/ 225 w 582"/>
                <a:gd name="T25" fmla="*/ 463 h 569"/>
                <a:gd name="T26" fmla="*/ 223 w 582"/>
                <a:gd name="T27" fmla="*/ 511 h 569"/>
                <a:gd name="T28" fmla="*/ 273 w 582"/>
                <a:gd name="T29" fmla="*/ 558 h 569"/>
                <a:gd name="T30" fmla="*/ 361 w 582"/>
                <a:gd name="T31" fmla="*/ 489 h 569"/>
                <a:gd name="T32" fmla="*/ 357 w 582"/>
                <a:gd name="T33" fmla="*/ 463 h 569"/>
                <a:gd name="T34" fmla="*/ 458 w 582"/>
                <a:gd name="T35" fmla="*/ 389 h 569"/>
                <a:gd name="T36" fmla="*/ 502 w 582"/>
                <a:gd name="T37" fmla="*/ 405 h 569"/>
                <a:gd name="T38" fmla="*/ 571 w 582"/>
                <a:gd name="T39" fmla="*/ 316 h 569"/>
                <a:gd name="T40" fmla="*/ 522 w 582"/>
                <a:gd name="T41" fmla="*/ 266 h 569"/>
                <a:gd name="T42" fmla="*/ 137 w 582"/>
                <a:gd name="T43" fmla="*/ 293 h 569"/>
                <a:gd name="T44" fmla="*/ 261 w 582"/>
                <a:gd name="T45" fmla="*/ 145 h 569"/>
                <a:gd name="T46" fmla="*/ 273 w 582"/>
                <a:gd name="T47" fmla="*/ 149 h 569"/>
                <a:gd name="T48" fmla="*/ 273 w 582"/>
                <a:gd name="T49" fmla="*/ 421 h 569"/>
                <a:gd name="T50" fmla="*/ 246 w 582"/>
                <a:gd name="T51" fmla="*/ 434 h 569"/>
                <a:gd name="T52" fmla="*/ 146 w 582"/>
                <a:gd name="T53" fmla="*/ 360 h 569"/>
                <a:gd name="T54" fmla="*/ 150 w 582"/>
                <a:gd name="T55" fmla="*/ 334 h 569"/>
                <a:gd name="T56" fmla="*/ 137 w 582"/>
                <a:gd name="T57" fmla="*/ 293 h 569"/>
                <a:gd name="T58" fmla="*/ 309 w 582"/>
                <a:gd name="T59" fmla="*/ 421 h 569"/>
                <a:gd name="T60" fmla="*/ 309 w 582"/>
                <a:gd name="T61" fmla="*/ 149 h 569"/>
                <a:gd name="T62" fmla="*/ 321 w 582"/>
                <a:gd name="T63" fmla="*/ 145 h 569"/>
                <a:gd name="T64" fmla="*/ 444 w 582"/>
                <a:gd name="T65" fmla="*/ 293 h 569"/>
                <a:gd name="T66" fmla="*/ 431 w 582"/>
                <a:gd name="T67" fmla="*/ 334 h 569"/>
                <a:gd name="T68" fmla="*/ 436 w 582"/>
                <a:gd name="T69" fmla="*/ 360 h 569"/>
                <a:gd name="T70" fmla="*/ 335 w 582"/>
                <a:gd name="T71" fmla="*/ 434 h 569"/>
                <a:gd name="T72" fmla="*/ 309 w 582"/>
                <a:gd name="T73" fmla="*/ 421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69">
                  <a:moveTo>
                    <a:pt x="522" y="266"/>
                  </a:moveTo>
                  <a:cubicBezTo>
                    <a:pt x="504" y="261"/>
                    <a:pt x="487" y="263"/>
                    <a:pt x="472" y="270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360" y="106"/>
                    <a:pt x="365" y="84"/>
                    <a:pt x="359" y="62"/>
                  </a:cubicBezTo>
                  <a:cubicBezTo>
                    <a:pt x="353" y="38"/>
                    <a:pt x="333" y="18"/>
                    <a:pt x="309" y="12"/>
                  </a:cubicBezTo>
                  <a:cubicBezTo>
                    <a:pt x="262" y="0"/>
                    <a:pt x="220" y="36"/>
                    <a:pt x="220" y="81"/>
                  </a:cubicBezTo>
                  <a:cubicBezTo>
                    <a:pt x="220" y="96"/>
                    <a:pt x="225" y="110"/>
                    <a:pt x="233" y="12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95" y="263"/>
                    <a:pt x="78" y="261"/>
                    <a:pt x="59" y="266"/>
                  </a:cubicBezTo>
                  <a:cubicBezTo>
                    <a:pt x="36" y="273"/>
                    <a:pt x="17" y="293"/>
                    <a:pt x="11" y="316"/>
                  </a:cubicBezTo>
                  <a:cubicBezTo>
                    <a:pt x="0" y="363"/>
                    <a:pt x="35" y="405"/>
                    <a:pt x="80" y="405"/>
                  </a:cubicBezTo>
                  <a:cubicBezTo>
                    <a:pt x="97" y="405"/>
                    <a:pt x="112" y="399"/>
                    <a:pt x="124" y="389"/>
                  </a:cubicBezTo>
                  <a:cubicBezTo>
                    <a:pt x="225" y="463"/>
                    <a:pt x="225" y="463"/>
                    <a:pt x="225" y="463"/>
                  </a:cubicBezTo>
                  <a:cubicBezTo>
                    <a:pt x="219" y="477"/>
                    <a:pt x="218" y="494"/>
                    <a:pt x="223" y="511"/>
                  </a:cubicBezTo>
                  <a:cubicBezTo>
                    <a:pt x="231" y="534"/>
                    <a:pt x="250" y="552"/>
                    <a:pt x="273" y="558"/>
                  </a:cubicBezTo>
                  <a:cubicBezTo>
                    <a:pt x="320" y="569"/>
                    <a:pt x="361" y="534"/>
                    <a:pt x="361" y="489"/>
                  </a:cubicBezTo>
                  <a:cubicBezTo>
                    <a:pt x="361" y="480"/>
                    <a:pt x="360" y="471"/>
                    <a:pt x="357" y="463"/>
                  </a:cubicBezTo>
                  <a:cubicBezTo>
                    <a:pt x="458" y="389"/>
                    <a:pt x="458" y="389"/>
                    <a:pt x="458" y="389"/>
                  </a:cubicBezTo>
                  <a:cubicBezTo>
                    <a:pt x="470" y="399"/>
                    <a:pt x="485" y="405"/>
                    <a:pt x="502" y="405"/>
                  </a:cubicBezTo>
                  <a:cubicBezTo>
                    <a:pt x="547" y="405"/>
                    <a:pt x="582" y="363"/>
                    <a:pt x="571" y="316"/>
                  </a:cubicBezTo>
                  <a:cubicBezTo>
                    <a:pt x="565" y="293"/>
                    <a:pt x="546" y="273"/>
                    <a:pt x="522" y="266"/>
                  </a:cubicBezTo>
                  <a:close/>
                  <a:moveTo>
                    <a:pt x="137" y="293"/>
                  </a:moveTo>
                  <a:cubicBezTo>
                    <a:pt x="261" y="145"/>
                    <a:pt x="261" y="145"/>
                    <a:pt x="261" y="145"/>
                  </a:cubicBezTo>
                  <a:cubicBezTo>
                    <a:pt x="267" y="147"/>
                    <a:pt x="267" y="147"/>
                    <a:pt x="273" y="149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63" y="423"/>
                    <a:pt x="254" y="428"/>
                    <a:pt x="246" y="434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9" y="352"/>
                    <a:pt x="150" y="343"/>
                    <a:pt x="150" y="334"/>
                  </a:cubicBezTo>
                  <a:cubicBezTo>
                    <a:pt x="150" y="319"/>
                    <a:pt x="146" y="305"/>
                    <a:pt x="137" y="293"/>
                  </a:cubicBezTo>
                  <a:close/>
                  <a:moveTo>
                    <a:pt x="309" y="421"/>
                  </a:moveTo>
                  <a:cubicBezTo>
                    <a:pt x="309" y="149"/>
                    <a:pt x="309" y="149"/>
                    <a:pt x="309" y="149"/>
                  </a:cubicBezTo>
                  <a:cubicBezTo>
                    <a:pt x="315" y="147"/>
                    <a:pt x="315" y="147"/>
                    <a:pt x="321" y="145"/>
                  </a:cubicBezTo>
                  <a:cubicBezTo>
                    <a:pt x="444" y="293"/>
                    <a:pt x="444" y="293"/>
                    <a:pt x="444" y="293"/>
                  </a:cubicBezTo>
                  <a:cubicBezTo>
                    <a:pt x="436" y="305"/>
                    <a:pt x="431" y="319"/>
                    <a:pt x="431" y="334"/>
                  </a:cubicBezTo>
                  <a:cubicBezTo>
                    <a:pt x="431" y="343"/>
                    <a:pt x="433" y="352"/>
                    <a:pt x="436" y="360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28" y="428"/>
                    <a:pt x="319" y="423"/>
                    <a:pt x="309" y="42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691" tIns="62345" rIns="124691" bIns="623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F4F2CDB6-2FDA-465B-9BFE-082F66E87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941" y="2650701"/>
              <a:ext cx="253211" cy="233391"/>
            </a:xfrm>
            <a:custGeom>
              <a:avLst/>
              <a:gdLst>
                <a:gd name="T0" fmla="*/ 481 w 1008"/>
                <a:gd name="T1" fmla="*/ 13 h 929"/>
                <a:gd name="T2" fmla="*/ 12 w 1008"/>
                <a:gd name="T3" fmla="*/ 532 h 929"/>
                <a:gd name="T4" fmla="*/ 16 w 1008"/>
                <a:gd name="T5" fmla="*/ 577 h 929"/>
                <a:gd name="T6" fmla="*/ 486 w 1008"/>
                <a:gd name="T7" fmla="*/ 921 h 929"/>
                <a:gd name="T8" fmla="*/ 521 w 1008"/>
                <a:gd name="T9" fmla="*/ 921 h 929"/>
                <a:gd name="T10" fmla="*/ 991 w 1008"/>
                <a:gd name="T11" fmla="*/ 577 h 929"/>
                <a:gd name="T12" fmla="*/ 996 w 1008"/>
                <a:gd name="T13" fmla="*/ 532 h 929"/>
                <a:gd name="T14" fmla="*/ 526 w 1008"/>
                <a:gd name="T15" fmla="*/ 13 h 929"/>
                <a:gd name="T16" fmla="*/ 481 w 1008"/>
                <a:gd name="T17" fmla="*/ 13 h 929"/>
                <a:gd name="T18" fmla="*/ 88 w 1008"/>
                <a:gd name="T19" fmla="*/ 538 h 929"/>
                <a:gd name="T20" fmla="*/ 495 w 1008"/>
                <a:gd name="T21" fmla="*/ 88 h 929"/>
                <a:gd name="T22" fmla="*/ 512 w 1008"/>
                <a:gd name="T23" fmla="*/ 88 h 929"/>
                <a:gd name="T24" fmla="*/ 920 w 1008"/>
                <a:gd name="T25" fmla="*/ 538 h 929"/>
                <a:gd name="T26" fmla="*/ 918 w 1008"/>
                <a:gd name="T27" fmla="*/ 556 h 929"/>
                <a:gd name="T28" fmla="*/ 511 w 1008"/>
                <a:gd name="T29" fmla="*/ 854 h 929"/>
                <a:gd name="T30" fmla="*/ 496 w 1008"/>
                <a:gd name="T31" fmla="*/ 854 h 929"/>
                <a:gd name="T32" fmla="*/ 90 w 1008"/>
                <a:gd name="T33" fmla="*/ 556 h 929"/>
                <a:gd name="T34" fmla="*/ 88 w 1008"/>
                <a:gd name="T35" fmla="*/ 538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929">
                  <a:moveTo>
                    <a:pt x="481" y="13"/>
                  </a:moveTo>
                  <a:cubicBezTo>
                    <a:pt x="12" y="532"/>
                    <a:pt x="12" y="532"/>
                    <a:pt x="12" y="532"/>
                  </a:cubicBezTo>
                  <a:cubicBezTo>
                    <a:pt x="0" y="545"/>
                    <a:pt x="2" y="566"/>
                    <a:pt x="16" y="577"/>
                  </a:cubicBezTo>
                  <a:cubicBezTo>
                    <a:pt x="486" y="921"/>
                    <a:pt x="486" y="921"/>
                    <a:pt x="486" y="921"/>
                  </a:cubicBezTo>
                  <a:cubicBezTo>
                    <a:pt x="496" y="929"/>
                    <a:pt x="511" y="929"/>
                    <a:pt x="521" y="921"/>
                  </a:cubicBezTo>
                  <a:cubicBezTo>
                    <a:pt x="991" y="577"/>
                    <a:pt x="991" y="577"/>
                    <a:pt x="991" y="577"/>
                  </a:cubicBezTo>
                  <a:cubicBezTo>
                    <a:pt x="1006" y="566"/>
                    <a:pt x="1008" y="545"/>
                    <a:pt x="996" y="532"/>
                  </a:cubicBezTo>
                  <a:cubicBezTo>
                    <a:pt x="526" y="13"/>
                    <a:pt x="526" y="13"/>
                    <a:pt x="526" y="13"/>
                  </a:cubicBezTo>
                  <a:cubicBezTo>
                    <a:pt x="514" y="0"/>
                    <a:pt x="493" y="0"/>
                    <a:pt x="481" y="13"/>
                  </a:cubicBezTo>
                  <a:close/>
                  <a:moveTo>
                    <a:pt x="88" y="538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9" y="83"/>
                    <a:pt x="508" y="83"/>
                    <a:pt x="512" y="88"/>
                  </a:cubicBezTo>
                  <a:cubicBezTo>
                    <a:pt x="920" y="538"/>
                    <a:pt x="920" y="538"/>
                    <a:pt x="920" y="538"/>
                  </a:cubicBezTo>
                  <a:cubicBezTo>
                    <a:pt x="924" y="543"/>
                    <a:pt x="924" y="551"/>
                    <a:pt x="918" y="556"/>
                  </a:cubicBezTo>
                  <a:cubicBezTo>
                    <a:pt x="511" y="854"/>
                    <a:pt x="511" y="854"/>
                    <a:pt x="511" y="854"/>
                  </a:cubicBezTo>
                  <a:cubicBezTo>
                    <a:pt x="506" y="857"/>
                    <a:pt x="501" y="857"/>
                    <a:pt x="496" y="854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84" y="551"/>
                    <a:pt x="83" y="543"/>
                    <a:pt x="88" y="53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691" tIns="62345" rIns="124691" bIns="623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F3A474A-4C1D-412B-A8FF-68A1675CA9B1}"/>
              </a:ext>
            </a:extLst>
          </p:cNvPr>
          <p:cNvCxnSpPr/>
          <p:nvPr/>
        </p:nvCxnSpPr>
        <p:spPr>
          <a:xfrm flipH="1">
            <a:off x="2765730" y="4828561"/>
            <a:ext cx="232255" cy="218459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CF98E97B-18B4-4CBD-83B8-6200C6FA9CD5}"/>
              </a:ext>
            </a:extLst>
          </p:cNvPr>
          <p:cNvCxnSpPr/>
          <p:nvPr/>
        </p:nvCxnSpPr>
        <p:spPr>
          <a:xfrm rot="16200000" flipH="1">
            <a:off x="3684638" y="4833467"/>
            <a:ext cx="232255" cy="218459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79E3DE0-4075-4946-9CD0-5FCC9F85C196}"/>
              </a:ext>
            </a:extLst>
          </p:cNvPr>
          <p:cNvCxnSpPr/>
          <p:nvPr/>
        </p:nvCxnSpPr>
        <p:spPr>
          <a:xfrm>
            <a:off x="2816405" y="5287084"/>
            <a:ext cx="321548" cy="4650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F4AD264-D0EE-4316-A15C-19B3419647E6}"/>
              </a:ext>
            </a:extLst>
          </p:cNvPr>
          <p:cNvGrpSpPr>
            <a:grpSpLocks noChangeAspect="1"/>
          </p:cNvGrpSpPr>
          <p:nvPr/>
        </p:nvGrpSpPr>
        <p:grpSpPr>
          <a:xfrm>
            <a:off x="10267730" y="3971631"/>
            <a:ext cx="342814" cy="352099"/>
            <a:chOff x="3289504" y="3713819"/>
            <a:chExt cx="165633" cy="170119"/>
          </a:xfrm>
        </p:grpSpPr>
        <p:sp>
          <p:nvSpPr>
            <p:cNvPr id="210" name="Rounded Rectangle 119">
              <a:extLst>
                <a:ext uri="{FF2B5EF4-FFF2-40B4-BE49-F238E27FC236}">
                  <a16:creationId xmlns:a16="http://schemas.microsoft.com/office/drawing/2014/main" id="{08DF00E3-38FC-4A61-BEA5-0007D63D2F45}"/>
                </a:ext>
              </a:extLst>
            </p:cNvPr>
            <p:cNvSpPr/>
            <p:nvPr/>
          </p:nvSpPr>
          <p:spPr bwMode="auto">
            <a:xfrm>
              <a:off x="3289504" y="3713819"/>
              <a:ext cx="165633" cy="170119"/>
            </a:xfrm>
            <a:prstGeom prst="roundRect">
              <a:avLst/>
            </a:prstGeom>
            <a:solidFill>
              <a:srgbClr val="0073BC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BF90901-6FC1-4739-9A87-C9AD2D2CC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90" y="3732343"/>
              <a:ext cx="131735" cy="131735"/>
            </a:xfrm>
            <a:prstGeom prst="rect">
              <a:avLst/>
            </a:prstGeom>
          </p:spPr>
        </p:pic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0F7F85A-29D4-4DEA-8221-13580C2F0BC8}"/>
              </a:ext>
            </a:extLst>
          </p:cNvPr>
          <p:cNvGrpSpPr>
            <a:grpSpLocks noChangeAspect="1"/>
          </p:cNvGrpSpPr>
          <p:nvPr/>
        </p:nvGrpSpPr>
        <p:grpSpPr>
          <a:xfrm>
            <a:off x="9553495" y="3367973"/>
            <a:ext cx="342814" cy="328031"/>
            <a:chOff x="3484141" y="3827416"/>
            <a:chExt cx="170956" cy="163584"/>
          </a:xfrm>
        </p:grpSpPr>
        <p:sp>
          <p:nvSpPr>
            <p:cNvPr id="213" name="Rounded Rectangle 122">
              <a:extLst>
                <a:ext uri="{FF2B5EF4-FFF2-40B4-BE49-F238E27FC236}">
                  <a16:creationId xmlns:a16="http://schemas.microsoft.com/office/drawing/2014/main" id="{778199A4-43CD-49C0-A1B4-3F0488C16ED0}"/>
                </a:ext>
              </a:extLst>
            </p:cNvPr>
            <p:cNvSpPr/>
            <p:nvPr/>
          </p:nvSpPr>
          <p:spPr bwMode="auto">
            <a:xfrm>
              <a:off x="3484141" y="3827416"/>
              <a:ext cx="170956" cy="163584"/>
            </a:xfrm>
            <a:prstGeom prst="roundRect">
              <a:avLst/>
            </a:prstGeom>
            <a:solidFill>
              <a:srgbClr val="2D5DA2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2D58B18E-4284-4A14-8580-44934B7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772" y="3847787"/>
              <a:ext cx="135969" cy="126675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27C0225-71B0-40AE-B38D-D6A1E66826E1}"/>
              </a:ext>
            </a:extLst>
          </p:cNvPr>
          <p:cNvGrpSpPr>
            <a:grpSpLocks noChangeAspect="1"/>
          </p:cNvGrpSpPr>
          <p:nvPr/>
        </p:nvGrpSpPr>
        <p:grpSpPr>
          <a:xfrm>
            <a:off x="10830566" y="3389833"/>
            <a:ext cx="342814" cy="328030"/>
            <a:chOff x="3681450" y="3709668"/>
            <a:chExt cx="169966" cy="162636"/>
          </a:xfrm>
        </p:grpSpPr>
        <p:sp>
          <p:nvSpPr>
            <p:cNvPr id="216" name="Rounded Rectangle 125">
              <a:extLst>
                <a:ext uri="{FF2B5EF4-FFF2-40B4-BE49-F238E27FC236}">
                  <a16:creationId xmlns:a16="http://schemas.microsoft.com/office/drawing/2014/main" id="{C637EFE5-1782-43C6-8FF4-C4930FB17346}"/>
                </a:ext>
              </a:extLst>
            </p:cNvPr>
            <p:cNvSpPr/>
            <p:nvPr/>
          </p:nvSpPr>
          <p:spPr bwMode="auto">
            <a:xfrm>
              <a:off x="3681450" y="3709668"/>
              <a:ext cx="169966" cy="162636"/>
            </a:xfrm>
            <a:prstGeom prst="roundRect">
              <a:avLst/>
            </a:prstGeom>
            <a:solidFill>
              <a:srgbClr val="247D4E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76D8BDE5-0A2A-4CED-BDFC-8AAA808D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94" y="3727125"/>
              <a:ext cx="135181" cy="125940"/>
            </a:xfrm>
            <a:prstGeom prst="rect">
              <a:avLst/>
            </a:prstGeom>
          </p:spPr>
        </p:pic>
      </p:grpSp>
      <p:sp>
        <p:nvSpPr>
          <p:cNvPr id="218" name="Freeform 36">
            <a:extLst>
              <a:ext uri="{FF2B5EF4-FFF2-40B4-BE49-F238E27FC236}">
                <a16:creationId xmlns:a16="http://schemas.microsoft.com/office/drawing/2014/main" id="{887366F7-7423-4464-B660-6919BFB5757F}"/>
              </a:ext>
            </a:extLst>
          </p:cNvPr>
          <p:cNvSpPr>
            <a:spLocks/>
          </p:cNvSpPr>
          <p:nvPr/>
        </p:nvSpPr>
        <p:spPr bwMode="auto">
          <a:xfrm>
            <a:off x="5988000" y="3959824"/>
            <a:ext cx="395208" cy="334216"/>
          </a:xfrm>
          <a:custGeom>
            <a:avLst/>
            <a:gdLst>
              <a:gd name="T0" fmla="*/ 1175 w 1357"/>
              <a:gd name="T1" fmla="*/ 786 h 1148"/>
              <a:gd name="T2" fmla="*/ 1044 w 1357"/>
              <a:gd name="T3" fmla="*/ 843 h 1148"/>
              <a:gd name="T4" fmla="*/ 362 w 1357"/>
              <a:gd name="T5" fmla="*/ 552 h 1148"/>
              <a:gd name="T6" fmla="*/ 363 w 1357"/>
              <a:gd name="T7" fmla="*/ 544 h 1148"/>
              <a:gd name="T8" fmla="*/ 360 w 1357"/>
              <a:gd name="T9" fmla="*/ 516 h 1148"/>
              <a:gd name="T10" fmla="*/ 782 w 1357"/>
              <a:gd name="T11" fmla="*/ 303 h 1148"/>
              <a:gd name="T12" fmla="*/ 915 w 1357"/>
              <a:gd name="T13" fmla="*/ 362 h 1148"/>
              <a:gd name="T14" fmla="*/ 1096 w 1357"/>
              <a:gd name="T15" fmla="*/ 181 h 1148"/>
              <a:gd name="T16" fmla="*/ 915 w 1357"/>
              <a:gd name="T17" fmla="*/ 0 h 1148"/>
              <a:gd name="T18" fmla="*/ 733 w 1357"/>
              <a:gd name="T19" fmla="*/ 181 h 1148"/>
              <a:gd name="T20" fmla="*/ 739 w 1357"/>
              <a:gd name="T21" fmla="*/ 225 h 1148"/>
              <a:gd name="T22" fmla="*/ 324 w 1357"/>
              <a:gd name="T23" fmla="*/ 433 h 1148"/>
              <a:gd name="T24" fmla="*/ 181 w 1357"/>
              <a:gd name="T25" fmla="*/ 362 h 1148"/>
              <a:gd name="T26" fmla="*/ 0 w 1357"/>
              <a:gd name="T27" fmla="*/ 544 h 1148"/>
              <a:gd name="T28" fmla="*/ 181 w 1357"/>
              <a:gd name="T29" fmla="*/ 725 h 1148"/>
              <a:gd name="T30" fmla="*/ 335 w 1357"/>
              <a:gd name="T31" fmla="*/ 639 h 1148"/>
              <a:gd name="T32" fmla="*/ 1000 w 1357"/>
              <a:gd name="T33" fmla="*/ 922 h 1148"/>
              <a:gd name="T34" fmla="*/ 994 w 1357"/>
              <a:gd name="T35" fmla="*/ 967 h 1148"/>
              <a:gd name="T36" fmla="*/ 1175 w 1357"/>
              <a:gd name="T37" fmla="*/ 1148 h 1148"/>
              <a:gd name="T38" fmla="*/ 1357 w 1357"/>
              <a:gd name="T39" fmla="*/ 967 h 1148"/>
              <a:gd name="T40" fmla="*/ 1175 w 1357"/>
              <a:gd name="T41" fmla="*/ 786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57" h="1148">
                <a:moveTo>
                  <a:pt x="1175" y="786"/>
                </a:moveTo>
                <a:cubicBezTo>
                  <a:pt x="1123" y="786"/>
                  <a:pt x="1077" y="808"/>
                  <a:pt x="1044" y="843"/>
                </a:cubicBezTo>
                <a:cubicBezTo>
                  <a:pt x="362" y="552"/>
                  <a:pt x="362" y="552"/>
                  <a:pt x="362" y="552"/>
                </a:cubicBezTo>
                <a:cubicBezTo>
                  <a:pt x="362" y="549"/>
                  <a:pt x="363" y="547"/>
                  <a:pt x="363" y="544"/>
                </a:cubicBezTo>
                <a:cubicBezTo>
                  <a:pt x="363" y="534"/>
                  <a:pt x="361" y="525"/>
                  <a:pt x="360" y="516"/>
                </a:cubicBezTo>
                <a:cubicBezTo>
                  <a:pt x="782" y="303"/>
                  <a:pt x="782" y="303"/>
                  <a:pt x="782" y="303"/>
                </a:cubicBezTo>
                <a:cubicBezTo>
                  <a:pt x="815" y="339"/>
                  <a:pt x="862" y="362"/>
                  <a:pt x="915" y="362"/>
                </a:cubicBezTo>
                <a:cubicBezTo>
                  <a:pt x="1015" y="362"/>
                  <a:pt x="1096" y="281"/>
                  <a:pt x="1096" y="181"/>
                </a:cubicBezTo>
                <a:cubicBezTo>
                  <a:pt x="1096" y="81"/>
                  <a:pt x="1015" y="0"/>
                  <a:pt x="915" y="0"/>
                </a:cubicBezTo>
                <a:cubicBezTo>
                  <a:pt x="815" y="0"/>
                  <a:pt x="733" y="81"/>
                  <a:pt x="733" y="181"/>
                </a:cubicBezTo>
                <a:cubicBezTo>
                  <a:pt x="733" y="196"/>
                  <a:pt x="736" y="211"/>
                  <a:pt x="739" y="225"/>
                </a:cubicBezTo>
                <a:cubicBezTo>
                  <a:pt x="324" y="433"/>
                  <a:pt x="324" y="433"/>
                  <a:pt x="324" y="433"/>
                </a:cubicBezTo>
                <a:cubicBezTo>
                  <a:pt x="291" y="391"/>
                  <a:pt x="240" y="362"/>
                  <a:pt x="181" y="362"/>
                </a:cubicBezTo>
                <a:cubicBezTo>
                  <a:pt x="81" y="362"/>
                  <a:pt x="0" y="444"/>
                  <a:pt x="0" y="544"/>
                </a:cubicBezTo>
                <a:cubicBezTo>
                  <a:pt x="0" y="644"/>
                  <a:pt x="81" y="725"/>
                  <a:pt x="181" y="725"/>
                </a:cubicBezTo>
                <a:cubicBezTo>
                  <a:pt x="246" y="725"/>
                  <a:pt x="303" y="691"/>
                  <a:pt x="335" y="639"/>
                </a:cubicBezTo>
                <a:cubicBezTo>
                  <a:pt x="1000" y="922"/>
                  <a:pt x="1000" y="922"/>
                  <a:pt x="1000" y="922"/>
                </a:cubicBezTo>
                <a:cubicBezTo>
                  <a:pt x="997" y="936"/>
                  <a:pt x="994" y="951"/>
                  <a:pt x="994" y="967"/>
                </a:cubicBezTo>
                <a:cubicBezTo>
                  <a:pt x="994" y="1067"/>
                  <a:pt x="1075" y="1148"/>
                  <a:pt x="1175" y="1148"/>
                </a:cubicBezTo>
                <a:cubicBezTo>
                  <a:pt x="1275" y="1148"/>
                  <a:pt x="1357" y="1067"/>
                  <a:pt x="1357" y="967"/>
                </a:cubicBezTo>
                <a:cubicBezTo>
                  <a:pt x="1357" y="867"/>
                  <a:pt x="1275" y="786"/>
                  <a:pt x="1175" y="786"/>
                </a:cubicBezTo>
                <a:close/>
              </a:path>
            </a:pathLst>
          </a:custGeom>
          <a:solidFill>
            <a:srgbClr val="002050"/>
          </a:solidFill>
          <a:ln>
            <a:noFill/>
          </a:ln>
        </p:spPr>
        <p:txBody>
          <a:bodyPr vert="horz" wrap="square" lIns="124691" tIns="62345" rIns="124691" bIns="6234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9794C1F-8769-43CE-8808-49827B9C4A47}"/>
              </a:ext>
            </a:extLst>
          </p:cNvPr>
          <p:cNvSpPr txBox="1"/>
          <p:nvPr/>
        </p:nvSpPr>
        <p:spPr>
          <a:xfrm>
            <a:off x="4960512" y="4138767"/>
            <a:ext cx="2074855" cy="761979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Protect your data, everywhere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3B072E2-508D-4231-9EA7-8AA5D54407D8}"/>
              </a:ext>
            </a:extLst>
          </p:cNvPr>
          <p:cNvSpPr txBox="1"/>
          <p:nvPr/>
        </p:nvSpPr>
        <p:spPr>
          <a:xfrm>
            <a:off x="5199891" y="1215900"/>
            <a:ext cx="3006252" cy="838923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6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Extend enterprise-grade security to your cloud and SaaS apps 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FA01E3E-60A9-476A-83F4-907FBA5D7915}"/>
              </a:ext>
            </a:extLst>
          </p:cNvPr>
          <p:cNvGrpSpPr/>
          <p:nvPr/>
        </p:nvGrpSpPr>
        <p:grpSpPr>
          <a:xfrm>
            <a:off x="2316007" y="5116261"/>
            <a:ext cx="443130" cy="404751"/>
            <a:chOff x="-1143000" y="1163456"/>
            <a:chExt cx="3482470" cy="3180860"/>
          </a:xfrm>
        </p:grpSpPr>
        <p:sp>
          <p:nvSpPr>
            <p:cNvPr id="222" name="Rectangle 44">
              <a:extLst>
                <a:ext uri="{FF2B5EF4-FFF2-40B4-BE49-F238E27FC236}">
                  <a16:creationId xmlns:a16="http://schemas.microsoft.com/office/drawing/2014/main" id="{96BD42FD-E352-4774-9C08-DC53AFD23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3" name="Rectangle 53">
              <a:extLst>
                <a:ext uri="{FF2B5EF4-FFF2-40B4-BE49-F238E27FC236}">
                  <a16:creationId xmlns:a16="http://schemas.microsoft.com/office/drawing/2014/main" id="{BD41BDC2-A246-4080-A13D-250A727CB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4" name="Rectangle 54">
              <a:extLst>
                <a:ext uri="{FF2B5EF4-FFF2-40B4-BE49-F238E27FC236}">
                  <a16:creationId xmlns:a16="http://schemas.microsoft.com/office/drawing/2014/main" id="{CDCE1473-851F-4E64-9201-2BB8E35B6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5" name="Rectangle 55">
              <a:extLst>
                <a:ext uri="{FF2B5EF4-FFF2-40B4-BE49-F238E27FC236}">
                  <a16:creationId xmlns:a16="http://schemas.microsoft.com/office/drawing/2014/main" id="{1B494AE3-20F3-48BF-BCEB-FF5C0A03D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6" name="Rectangle 56">
              <a:extLst>
                <a:ext uri="{FF2B5EF4-FFF2-40B4-BE49-F238E27FC236}">
                  <a16:creationId xmlns:a16="http://schemas.microsoft.com/office/drawing/2014/main" id="{31F6D0EB-4635-4257-96A8-EBE33DC2C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7" name="Oval 60">
              <a:extLst>
                <a:ext uri="{FF2B5EF4-FFF2-40B4-BE49-F238E27FC236}">
                  <a16:creationId xmlns:a16="http://schemas.microsoft.com/office/drawing/2014/main" id="{37520C0A-6B0A-4813-A4C4-92134AA9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8" name="Rectangle 61">
              <a:extLst>
                <a:ext uri="{FF2B5EF4-FFF2-40B4-BE49-F238E27FC236}">
                  <a16:creationId xmlns:a16="http://schemas.microsoft.com/office/drawing/2014/main" id="{D3479EEB-B7F4-4AC1-A625-1FFEC7B41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9" name="Rectangle 62">
              <a:extLst>
                <a:ext uri="{FF2B5EF4-FFF2-40B4-BE49-F238E27FC236}">
                  <a16:creationId xmlns:a16="http://schemas.microsoft.com/office/drawing/2014/main" id="{C7205D04-97B1-4E5A-B7E1-FE7C4636C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0" name="Rectangle 63">
              <a:extLst>
                <a:ext uri="{FF2B5EF4-FFF2-40B4-BE49-F238E27FC236}">
                  <a16:creationId xmlns:a16="http://schemas.microsoft.com/office/drawing/2014/main" id="{5D6A3865-D1A5-4BE4-AAD5-5A6DF6F9C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1" name="Rectangle 64">
              <a:extLst>
                <a:ext uri="{FF2B5EF4-FFF2-40B4-BE49-F238E27FC236}">
                  <a16:creationId xmlns:a16="http://schemas.microsoft.com/office/drawing/2014/main" id="{69BBD4BA-EEE5-45F9-9C6F-DE33048A2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2" name="Oval 68">
              <a:extLst>
                <a:ext uri="{FF2B5EF4-FFF2-40B4-BE49-F238E27FC236}">
                  <a16:creationId xmlns:a16="http://schemas.microsoft.com/office/drawing/2014/main" id="{CFDF7B00-E57E-4616-A56E-607024BC7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FE207F4-F2FD-4EAF-BABB-158C21ECE44F}"/>
              </a:ext>
            </a:extLst>
          </p:cNvPr>
          <p:cNvGrpSpPr/>
          <p:nvPr/>
        </p:nvGrpSpPr>
        <p:grpSpPr>
          <a:xfrm>
            <a:off x="3974339" y="5116261"/>
            <a:ext cx="443130" cy="404751"/>
            <a:chOff x="-1143000" y="1163456"/>
            <a:chExt cx="3482470" cy="3180860"/>
          </a:xfrm>
        </p:grpSpPr>
        <p:sp>
          <p:nvSpPr>
            <p:cNvPr id="234" name="Rectangle 44">
              <a:extLst>
                <a:ext uri="{FF2B5EF4-FFF2-40B4-BE49-F238E27FC236}">
                  <a16:creationId xmlns:a16="http://schemas.microsoft.com/office/drawing/2014/main" id="{E6C9B500-92D3-4AF0-803A-6357A052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5" name="Rectangle 53">
              <a:extLst>
                <a:ext uri="{FF2B5EF4-FFF2-40B4-BE49-F238E27FC236}">
                  <a16:creationId xmlns:a16="http://schemas.microsoft.com/office/drawing/2014/main" id="{8CB34A4A-3E2F-4707-B7E8-D8B7AD68A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6" name="Rectangle 54">
              <a:extLst>
                <a:ext uri="{FF2B5EF4-FFF2-40B4-BE49-F238E27FC236}">
                  <a16:creationId xmlns:a16="http://schemas.microsoft.com/office/drawing/2014/main" id="{B6A1FF43-6D6A-4186-9C44-E2E55FD25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7" name="Rectangle 55">
              <a:extLst>
                <a:ext uri="{FF2B5EF4-FFF2-40B4-BE49-F238E27FC236}">
                  <a16:creationId xmlns:a16="http://schemas.microsoft.com/office/drawing/2014/main" id="{A89C5E80-40DB-4EE7-9437-503C07BD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8" name="Rectangle 56">
              <a:extLst>
                <a:ext uri="{FF2B5EF4-FFF2-40B4-BE49-F238E27FC236}">
                  <a16:creationId xmlns:a16="http://schemas.microsoft.com/office/drawing/2014/main" id="{39C1CC5B-5E5D-4355-ADD9-D4127923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9" name="Oval 60">
              <a:extLst>
                <a:ext uri="{FF2B5EF4-FFF2-40B4-BE49-F238E27FC236}">
                  <a16:creationId xmlns:a16="http://schemas.microsoft.com/office/drawing/2014/main" id="{2BF001F1-ED54-495B-A468-1AE73E51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0" name="Rectangle 61">
              <a:extLst>
                <a:ext uri="{FF2B5EF4-FFF2-40B4-BE49-F238E27FC236}">
                  <a16:creationId xmlns:a16="http://schemas.microsoft.com/office/drawing/2014/main" id="{E35991E6-6D27-4275-998D-763D4D30D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1" name="Rectangle 62">
              <a:extLst>
                <a:ext uri="{FF2B5EF4-FFF2-40B4-BE49-F238E27FC236}">
                  <a16:creationId xmlns:a16="http://schemas.microsoft.com/office/drawing/2014/main" id="{3003CE8D-D1DA-4340-B34A-D13DB77E4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2" name="Rectangle 63">
              <a:extLst>
                <a:ext uri="{FF2B5EF4-FFF2-40B4-BE49-F238E27FC236}">
                  <a16:creationId xmlns:a16="http://schemas.microsoft.com/office/drawing/2014/main" id="{323DAA0D-CCB2-4604-B1D1-0C9588AC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3" name="Rectangle 64">
              <a:extLst>
                <a:ext uri="{FF2B5EF4-FFF2-40B4-BE49-F238E27FC236}">
                  <a16:creationId xmlns:a16="http://schemas.microsoft.com/office/drawing/2014/main" id="{761FED14-D854-4668-9039-5C89EA2F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4" name="Oval 68">
              <a:extLst>
                <a:ext uri="{FF2B5EF4-FFF2-40B4-BE49-F238E27FC236}">
                  <a16:creationId xmlns:a16="http://schemas.microsoft.com/office/drawing/2014/main" id="{758BB91D-8431-4BC0-BA8F-30A88D91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1E8C3F8-41E5-453F-B255-3D65163F94E4}"/>
              </a:ext>
            </a:extLst>
          </p:cNvPr>
          <p:cNvGrpSpPr/>
          <p:nvPr/>
        </p:nvGrpSpPr>
        <p:grpSpPr>
          <a:xfrm>
            <a:off x="3139270" y="4522177"/>
            <a:ext cx="443130" cy="404751"/>
            <a:chOff x="-1143000" y="1163456"/>
            <a:chExt cx="3482470" cy="3180860"/>
          </a:xfrm>
        </p:grpSpPr>
        <p:sp>
          <p:nvSpPr>
            <p:cNvPr id="246" name="Rectangle 44">
              <a:extLst>
                <a:ext uri="{FF2B5EF4-FFF2-40B4-BE49-F238E27FC236}">
                  <a16:creationId xmlns:a16="http://schemas.microsoft.com/office/drawing/2014/main" id="{6B0C05C4-8C3A-4297-85A2-FD1C7FC7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7" name="Rectangle 53">
              <a:extLst>
                <a:ext uri="{FF2B5EF4-FFF2-40B4-BE49-F238E27FC236}">
                  <a16:creationId xmlns:a16="http://schemas.microsoft.com/office/drawing/2014/main" id="{60273447-1F01-453C-8725-1B7E50987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8" name="Rectangle 54">
              <a:extLst>
                <a:ext uri="{FF2B5EF4-FFF2-40B4-BE49-F238E27FC236}">
                  <a16:creationId xmlns:a16="http://schemas.microsoft.com/office/drawing/2014/main" id="{31A23F90-7249-4C5F-9FF1-9AE08EEC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9" name="Rectangle 55">
              <a:extLst>
                <a:ext uri="{FF2B5EF4-FFF2-40B4-BE49-F238E27FC236}">
                  <a16:creationId xmlns:a16="http://schemas.microsoft.com/office/drawing/2014/main" id="{4DD5C4F1-F1C2-406D-89C9-A5A9221B4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0" name="Rectangle 56">
              <a:extLst>
                <a:ext uri="{FF2B5EF4-FFF2-40B4-BE49-F238E27FC236}">
                  <a16:creationId xmlns:a16="http://schemas.microsoft.com/office/drawing/2014/main" id="{8E5C20A6-33CE-47C8-8F44-7FB116FCB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1" name="Oval 60">
              <a:extLst>
                <a:ext uri="{FF2B5EF4-FFF2-40B4-BE49-F238E27FC236}">
                  <a16:creationId xmlns:a16="http://schemas.microsoft.com/office/drawing/2014/main" id="{F782BB86-00D6-413E-B013-F80628C0D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2" name="Rectangle 61">
              <a:extLst>
                <a:ext uri="{FF2B5EF4-FFF2-40B4-BE49-F238E27FC236}">
                  <a16:creationId xmlns:a16="http://schemas.microsoft.com/office/drawing/2014/main" id="{4219FFC4-E550-4FF5-8572-A25F892CF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3" name="Rectangle 62">
              <a:extLst>
                <a:ext uri="{FF2B5EF4-FFF2-40B4-BE49-F238E27FC236}">
                  <a16:creationId xmlns:a16="http://schemas.microsoft.com/office/drawing/2014/main" id="{9F532CC6-2DCB-4F30-B3D1-DDFDBCA9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4" name="Rectangle 63">
              <a:extLst>
                <a:ext uri="{FF2B5EF4-FFF2-40B4-BE49-F238E27FC236}">
                  <a16:creationId xmlns:a16="http://schemas.microsoft.com/office/drawing/2014/main" id="{4EAB9EF7-CC3A-4B7E-B078-4DA148B4F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5" name="Rectangle 64">
              <a:extLst>
                <a:ext uri="{FF2B5EF4-FFF2-40B4-BE49-F238E27FC236}">
                  <a16:creationId xmlns:a16="http://schemas.microsoft.com/office/drawing/2014/main" id="{AE653A90-C836-419C-AB7A-AF801C76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6" name="Oval 68">
              <a:extLst>
                <a:ext uri="{FF2B5EF4-FFF2-40B4-BE49-F238E27FC236}">
                  <a16:creationId xmlns:a16="http://schemas.microsoft.com/office/drawing/2014/main" id="{C6EFBDD7-D607-496B-9686-1D5A1CBE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ABCB2C4-1652-4CC9-A48E-8B78E6C0F27A}"/>
              </a:ext>
            </a:extLst>
          </p:cNvPr>
          <p:cNvGrpSpPr/>
          <p:nvPr/>
        </p:nvGrpSpPr>
        <p:grpSpPr>
          <a:xfrm>
            <a:off x="6485625" y="3593978"/>
            <a:ext cx="589722" cy="589722"/>
            <a:chOff x="5839185" y="5096904"/>
            <a:chExt cx="589722" cy="589722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8EB592B3-68C3-4FCA-9305-4841D1276AF9}"/>
                </a:ext>
              </a:extLst>
            </p:cNvPr>
            <p:cNvSpPr/>
            <p:nvPr/>
          </p:nvSpPr>
          <p:spPr bwMode="auto">
            <a:xfrm>
              <a:off x="5839185" y="5096904"/>
              <a:ext cx="589722" cy="589722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E2DF6E43-3C17-4813-8EF5-0E7D70E4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60628" y="5223989"/>
              <a:ext cx="335009" cy="381754"/>
            </a:xfrm>
            <a:prstGeom prst="rect">
              <a:avLst/>
            </a:prstGeom>
          </p:spPr>
        </p:pic>
      </p:grpSp>
      <p:sp>
        <p:nvSpPr>
          <p:cNvPr id="260" name="Rectangle 259">
            <a:extLst>
              <a:ext uri="{FF2B5EF4-FFF2-40B4-BE49-F238E27FC236}">
                <a16:creationId xmlns:a16="http://schemas.microsoft.com/office/drawing/2014/main" id="{5654F71A-7A8D-42EA-A201-986BDA28B1B2}"/>
              </a:ext>
            </a:extLst>
          </p:cNvPr>
          <p:cNvSpPr/>
          <p:nvPr/>
        </p:nvSpPr>
        <p:spPr bwMode="auto">
          <a:xfrm>
            <a:off x="4781290" y="5866421"/>
            <a:ext cx="2169343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Advanced Threat Analytics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8BA008-08AC-4E76-9FB6-BA1A096AAE16}"/>
              </a:ext>
            </a:extLst>
          </p:cNvPr>
          <p:cNvSpPr/>
          <p:nvPr/>
        </p:nvSpPr>
        <p:spPr bwMode="auto">
          <a:xfrm>
            <a:off x="4299634" y="5793692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DF78CC28-CC32-4225-BFBE-E929C248B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1077" y="5920777"/>
            <a:ext cx="335009" cy="381754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05E6C22C-3886-4883-9EF7-9685A97763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900000">
            <a:off x="10003953" y="3043922"/>
            <a:ext cx="716464" cy="737330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E466FC66-EB0C-494E-B8AC-AD3E9F8653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5664" y="3819916"/>
            <a:ext cx="974993" cy="552496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CFD23F1B-DFA8-4A74-BAAD-597CDABEC92E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10798171" y="3851681"/>
            <a:ext cx="283846" cy="500466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F70A2F4B-AA9E-4EE1-B782-08CACE066ED2}"/>
              </a:ext>
            </a:extLst>
          </p:cNvPr>
          <p:cNvSpPr/>
          <p:nvPr/>
        </p:nvSpPr>
        <p:spPr bwMode="auto">
          <a:xfrm>
            <a:off x="5862468" y="2024554"/>
            <a:ext cx="2325375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 Cloud App Security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1709789C-6124-4445-95C6-43FFC603DDF4}"/>
              </a:ext>
            </a:extLst>
          </p:cNvPr>
          <p:cNvSpPr/>
          <p:nvPr/>
        </p:nvSpPr>
        <p:spPr bwMode="auto">
          <a:xfrm>
            <a:off x="5366079" y="1938568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3C6935F5-CD9C-4F5F-A520-10FD3A60E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5803" y="2068763"/>
            <a:ext cx="335009" cy="381754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664068B8-E9AA-440E-9D25-BC23B8FD6B5A}"/>
              </a:ext>
            </a:extLst>
          </p:cNvPr>
          <p:cNvSpPr/>
          <p:nvPr/>
        </p:nvSpPr>
        <p:spPr bwMode="auto">
          <a:xfrm>
            <a:off x="608486" y="2948552"/>
            <a:ext cx="1913338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Active Directory Premium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CA2603-50BF-4B50-8949-AA01E17B9C1A}"/>
              </a:ext>
            </a:extLst>
          </p:cNvPr>
          <p:cNvSpPr/>
          <p:nvPr/>
        </p:nvSpPr>
        <p:spPr bwMode="auto">
          <a:xfrm>
            <a:off x="2381646" y="2846246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C460D0A7-43EE-4529-BD07-3906F4EB76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3089" y="2973331"/>
            <a:ext cx="335009" cy="381754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286089-6672-4853-9C4F-3B4E3E6D428A}"/>
              </a:ext>
            </a:extLst>
          </p:cNvPr>
          <p:cNvGrpSpPr/>
          <p:nvPr/>
        </p:nvGrpSpPr>
        <p:grpSpPr>
          <a:xfrm>
            <a:off x="5429968" y="3842392"/>
            <a:ext cx="506932" cy="328012"/>
            <a:chOff x="5380358" y="3439881"/>
            <a:chExt cx="774701" cy="510811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EFA4E4FC-D8C0-4554-93A8-EF84031D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358" y="3439882"/>
              <a:ext cx="774699" cy="510806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20">
              <a:extLst>
                <a:ext uri="{FF2B5EF4-FFF2-40B4-BE49-F238E27FC236}">
                  <a16:creationId xmlns:a16="http://schemas.microsoft.com/office/drawing/2014/main" id="{4E5A02D7-4513-4033-A157-51E172699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60" y="3622782"/>
              <a:ext cx="774699" cy="327910"/>
            </a:xfrm>
            <a:custGeom>
              <a:avLst/>
              <a:gdLst>
                <a:gd name="T0" fmla="*/ 296 w 593"/>
                <a:gd name="T1" fmla="*/ 0 h 251"/>
                <a:gd name="T2" fmla="*/ 0 w 593"/>
                <a:gd name="T3" fmla="*/ 251 h 251"/>
                <a:gd name="T4" fmla="*/ 593 w 593"/>
                <a:gd name="T5" fmla="*/ 251 h 251"/>
                <a:gd name="T6" fmla="*/ 296 w 593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1">
                  <a:moveTo>
                    <a:pt x="296" y="0"/>
                  </a:moveTo>
                  <a:lnTo>
                    <a:pt x="0" y="251"/>
                  </a:lnTo>
                  <a:lnTo>
                    <a:pt x="593" y="25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1">
              <a:extLst>
                <a:ext uri="{FF2B5EF4-FFF2-40B4-BE49-F238E27FC236}">
                  <a16:creationId xmlns:a16="http://schemas.microsoft.com/office/drawing/2014/main" id="{9B969CD2-1C16-4653-8374-0F1A5C38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58" y="3439882"/>
              <a:ext cx="774699" cy="386794"/>
            </a:xfrm>
            <a:custGeom>
              <a:avLst/>
              <a:gdLst>
                <a:gd name="T0" fmla="*/ 296 w 593"/>
                <a:gd name="T1" fmla="*/ 255 h 255"/>
                <a:gd name="T2" fmla="*/ 0 w 593"/>
                <a:gd name="T3" fmla="*/ 0 h 255"/>
                <a:gd name="T4" fmla="*/ 593 w 593"/>
                <a:gd name="T5" fmla="*/ 0 h 255"/>
                <a:gd name="T6" fmla="*/ 296 w 593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5">
                  <a:moveTo>
                    <a:pt x="296" y="255"/>
                  </a:moveTo>
                  <a:lnTo>
                    <a:pt x="0" y="0"/>
                  </a:lnTo>
                  <a:lnTo>
                    <a:pt x="593" y="0"/>
                  </a:lnTo>
                  <a:lnTo>
                    <a:pt x="296" y="25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AB15289D-8204-4305-BBA0-9EB68E11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58" y="3439881"/>
              <a:ext cx="774699" cy="315081"/>
            </a:xfrm>
            <a:custGeom>
              <a:avLst/>
              <a:gdLst>
                <a:gd name="T0" fmla="*/ 296 w 593"/>
                <a:gd name="T1" fmla="*/ 255 h 255"/>
                <a:gd name="T2" fmla="*/ 0 w 593"/>
                <a:gd name="T3" fmla="*/ 0 h 255"/>
                <a:gd name="T4" fmla="*/ 593 w 593"/>
                <a:gd name="T5" fmla="*/ 0 h 255"/>
                <a:gd name="T6" fmla="*/ 296 w 593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5">
                  <a:moveTo>
                    <a:pt x="296" y="255"/>
                  </a:moveTo>
                  <a:lnTo>
                    <a:pt x="0" y="0"/>
                  </a:lnTo>
                  <a:lnTo>
                    <a:pt x="593" y="0"/>
                  </a:lnTo>
                  <a:lnTo>
                    <a:pt x="296" y="255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9B5C01B-125D-4FFC-BC3D-D1CC6CA5DA09}"/>
              </a:ext>
            </a:extLst>
          </p:cNvPr>
          <p:cNvGrpSpPr/>
          <p:nvPr/>
        </p:nvGrpSpPr>
        <p:grpSpPr>
          <a:xfrm>
            <a:off x="5856474" y="3498284"/>
            <a:ext cx="399428" cy="410127"/>
            <a:chOff x="9280405" y="3226495"/>
            <a:chExt cx="747938" cy="766408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1F87980-B316-40A9-84FF-364178580DB8}"/>
                </a:ext>
              </a:extLst>
            </p:cNvPr>
            <p:cNvGrpSpPr/>
            <p:nvPr/>
          </p:nvGrpSpPr>
          <p:grpSpPr>
            <a:xfrm>
              <a:off x="9280405" y="3246399"/>
              <a:ext cx="747938" cy="746504"/>
              <a:chOff x="12965113" y="3141663"/>
              <a:chExt cx="1665287" cy="1662112"/>
            </a:xfrm>
            <a:solidFill>
              <a:srgbClr val="20B093"/>
            </a:solidFill>
          </p:grpSpPr>
          <p:sp>
            <p:nvSpPr>
              <p:cNvPr id="280" name="Freeform 42">
                <a:extLst>
                  <a:ext uri="{FF2B5EF4-FFF2-40B4-BE49-F238E27FC236}">
                    <a16:creationId xmlns:a16="http://schemas.microsoft.com/office/drawing/2014/main" id="{A04F2A15-B9E1-46B6-908B-84661B6A5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7463" y="3486150"/>
                <a:ext cx="76200" cy="192087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5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5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43">
                <a:extLst>
                  <a:ext uri="{FF2B5EF4-FFF2-40B4-BE49-F238E27FC236}">
                    <a16:creationId xmlns:a16="http://schemas.microsoft.com/office/drawing/2014/main" id="{E1A00E63-3B69-40E1-9711-08FD37BBD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74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44">
                <a:extLst>
                  <a:ext uri="{FF2B5EF4-FFF2-40B4-BE49-F238E27FC236}">
                    <a16:creationId xmlns:a16="http://schemas.microsoft.com/office/drawing/2014/main" id="{FF99B6EF-9D40-46B1-A962-A7BE2E562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0263" y="3486150"/>
                <a:ext cx="76200" cy="192087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5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5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45">
                <a:extLst>
                  <a:ext uri="{FF2B5EF4-FFF2-40B4-BE49-F238E27FC236}">
                    <a16:creationId xmlns:a16="http://schemas.microsoft.com/office/drawing/2014/main" id="{E118E320-8BC4-4F93-B5B7-5DC0AA04A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4100" y="3878263"/>
                <a:ext cx="74612" cy="188912"/>
              </a:xfrm>
              <a:custGeom>
                <a:avLst/>
                <a:gdLst>
                  <a:gd name="T0" fmla="*/ 11 w 20"/>
                  <a:gd name="T1" fmla="*/ 0 h 50"/>
                  <a:gd name="T2" fmla="*/ 0 w 20"/>
                  <a:gd name="T3" fmla="*/ 26 h 50"/>
                  <a:gd name="T4" fmla="*/ 11 w 20"/>
                  <a:gd name="T5" fmla="*/ 50 h 50"/>
                  <a:gd name="T6" fmla="*/ 20 w 20"/>
                  <a:gd name="T7" fmla="*/ 25 h 50"/>
                  <a:gd name="T8" fmla="*/ 11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1" y="0"/>
                    </a:moveTo>
                    <a:cubicBezTo>
                      <a:pt x="4" y="0"/>
                      <a:pt x="0" y="8"/>
                      <a:pt x="0" y="26"/>
                    </a:cubicBezTo>
                    <a:cubicBezTo>
                      <a:pt x="0" y="42"/>
                      <a:pt x="4" y="50"/>
                      <a:pt x="11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46">
                <a:extLst>
                  <a:ext uri="{FF2B5EF4-FFF2-40B4-BE49-F238E27FC236}">
                    <a16:creationId xmlns:a16="http://schemas.microsoft.com/office/drawing/2014/main" id="{271040BF-F54F-4E8B-A6C8-10EA08E73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89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47">
                <a:extLst>
                  <a:ext uri="{FF2B5EF4-FFF2-40B4-BE49-F238E27FC236}">
                    <a16:creationId xmlns:a16="http://schemas.microsoft.com/office/drawing/2014/main" id="{22268B63-DFA7-441A-B8C9-C622123E4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02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48">
                <a:extLst>
                  <a:ext uri="{FF2B5EF4-FFF2-40B4-BE49-F238E27FC236}">
                    <a16:creationId xmlns:a16="http://schemas.microsoft.com/office/drawing/2014/main" id="{0FBB996B-C59C-4DB2-99E6-D599D4E84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8963" y="3878263"/>
                <a:ext cx="76200" cy="188912"/>
              </a:xfrm>
              <a:custGeom>
                <a:avLst/>
                <a:gdLst>
                  <a:gd name="T0" fmla="*/ 10 w 20"/>
                  <a:gd name="T1" fmla="*/ 0 h 50"/>
                  <a:gd name="T2" fmla="*/ 0 w 20"/>
                  <a:gd name="T3" fmla="*/ 26 h 50"/>
                  <a:gd name="T4" fmla="*/ 10 w 20"/>
                  <a:gd name="T5" fmla="*/ 50 h 50"/>
                  <a:gd name="T6" fmla="*/ 20 w 20"/>
                  <a:gd name="T7" fmla="*/ 25 h 50"/>
                  <a:gd name="T8" fmla="*/ 1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0" y="0"/>
                    </a:moveTo>
                    <a:cubicBezTo>
                      <a:pt x="3" y="0"/>
                      <a:pt x="0" y="8"/>
                      <a:pt x="0" y="26"/>
                    </a:cubicBezTo>
                    <a:cubicBezTo>
                      <a:pt x="0" y="42"/>
                      <a:pt x="3" y="50"/>
                      <a:pt x="10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49">
                <a:extLst>
                  <a:ext uri="{FF2B5EF4-FFF2-40B4-BE49-F238E27FC236}">
                    <a16:creationId xmlns:a16="http://schemas.microsoft.com/office/drawing/2014/main" id="{1D426482-25BF-4332-BA3A-5EED54509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0350" y="4267200"/>
                <a:ext cx="74612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50">
                <a:extLst>
                  <a:ext uri="{FF2B5EF4-FFF2-40B4-BE49-F238E27FC236}">
                    <a16:creationId xmlns:a16="http://schemas.microsoft.com/office/drawing/2014/main" id="{DDE96C3D-0F53-4EDA-B54A-9500E05B1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65113" y="3141663"/>
                <a:ext cx="1665287" cy="1662112"/>
              </a:xfrm>
              <a:custGeom>
                <a:avLst/>
                <a:gdLst>
                  <a:gd name="T0" fmla="*/ 441 w 441"/>
                  <a:gd name="T1" fmla="*/ 440 h 440"/>
                  <a:gd name="T2" fmla="*/ 326 w 441"/>
                  <a:gd name="T3" fmla="*/ 89 h 440"/>
                  <a:gd name="T4" fmla="*/ 357 w 441"/>
                  <a:gd name="T5" fmla="*/ 79 h 440"/>
                  <a:gd name="T6" fmla="*/ 341 w 441"/>
                  <a:gd name="T7" fmla="*/ 97 h 440"/>
                  <a:gd name="T8" fmla="*/ 330 w 441"/>
                  <a:gd name="T9" fmla="*/ 102 h 440"/>
                  <a:gd name="T10" fmla="*/ 200 w 441"/>
                  <a:gd name="T11" fmla="*/ 89 h 440"/>
                  <a:gd name="T12" fmla="*/ 232 w 441"/>
                  <a:gd name="T13" fmla="*/ 79 h 440"/>
                  <a:gd name="T14" fmla="*/ 216 w 441"/>
                  <a:gd name="T15" fmla="*/ 97 h 440"/>
                  <a:gd name="T16" fmla="*/ 205 w 441"/>
                  <a:gd name="T17" fmla="*/ 102 h 440"/>
                  <a:gd name="T18" fmla="*/ 77 w 441"/>
                  <a:gd name="T19" fmla="*/ 89 h 440"/>
                  <a:gd name="T20" fmla="*/ 108 w 441"/>
                  <a:gd name="T21" fmla="*/ 79 h 440"/>
                  <a:gd name="T22" fmla="*/ 92 w 441"/>
                  <a:gd name="T23" fmla="*/ 97 h 440"/>
                  <a:gd name="T24" fmla="*/ 81 w 441"/>
                  <a:gd name="T25" fmla="*/ 102 h 440"/>
                  <a:gd name="T26" fmla="*/ 115 w 441"/>
                  <a:gd name="T27" fmla="*/ 351 h 440"/>
                  <a:gd name="T28" fmla="*/ 77 w 441"/>
                  <a:gd name="T29" fmla="*/ 296 h 440"/>
                  <a:gd name="T30" fmla="*/ 115 w 441"/>
                  <a:gd name="T31" fmla="*/ 351 h 440"/>
                  <a:gd name="T32" fmla="*/ 70 w 441"/>
                  <a:gd name="T33" fmla="*/ 221 h 440"/>
                  <a:gd name="T34" fmla="*/ 122 w 441"/>
                  <a:gd name="T35" fmla="*/ 220 h 440"/>
                  <a:gd name="T36" fmla="*/ 159 w 441"/>
                  <a:gd name="T37" fmla="*/ 361 h 440"/>
                  <a:gd name="T38" fmla="*/ 161 w 441"/>
                  <a:gd name="T39" fmla="*/ 286 h 440"/>
                  <a:gd name="T40" fmla="*/ 153 w 441"/>
                  <a:gd name="T41" fmla="*/ 202 h 440"/>
                  <a:gd name="T42" fmla="*/ 141 w 441"/>
                  <a:gd name="T43" fmla="*/ 206 h 440"/>
                  <a:gd name="T44" fmla="*/ 162 w 441"/>
                  <a:gd name="T45" fmla="*/ 182 h 440"/>
                  <a:gd name="T46" fmla="*/ 156 w 441"/>
                  <a:gd name="T47" fmla="*/ 256 h 440"/>
                  <a:gd name="T48" fmla="*/ 179 w 441"/>
                  <a:gd name="T49" fmla="*/ 144 h 440"/>
                  <a:gd name="T50" fmla="*/ 141 w 441"/>
                  <a:gd name="T51" fmla="*/ 89 h 440"/>
                  <a:gd name="T52" fmla="*/ 179 w 441"/>
                  <a:gd name="T53" fmla="*/ 144 h 440"/>
                  <a:gd name="T54" fmla="*/ 216 w 441"/>
                  <a:gd name="T55" fmla="*/ 304 h 440"/>
                  <a:gd name="T56" fmla="*/ 205 w 441"/>
                  <a:gd name="T57" fmla="*/ 309 h 440"/>
                  <a:gd name="T58" fmla="*/ 212 w 441"/>
                  <a:gd name="T59" fmla="*/ 292 h 440"/>
                  <a:gd name="T60" fmla="*/ 232 w 441"/>
                  <a:gd name="T61" fmla="*/ 360 h 440"/>
                  <a:gd name="T62" fmla="*/ 193 w 441"/>
                  <a:gd name="T63" fmla="*/ 221 h 440"/>
                  <a:gd name="T64" fmla="*/ 246 w 441"/>
                  <a:gd name="T65" fmla="*/ 220 h 440"/>
                  <a:gd name="T66" fmla="*/ 280 w 441"/>
                  <a:gd name="T67" fmla="*/ 361 h 440"/>
                  <a:gd name="T68" fmla="*/ 282 w 441"/>
                  <a:gd name="T69" fmla="*/ 286 h 440"/>
                  <a:gd name="T70" fmla="*/ 274 w 441"/>
                  <a:gd name="T71" fmla="*/ 202 h 440"/>
                  <a:gd name="T72" fmla="*/ 262 w 441"/>
                  <a:gd name="T73" fmla="*/ 206 h 440"/>
                  <a:gd name="T74" fmla="*/ 284 w 441"/>
                  <a:gd name="T75" fmla="*/ 182 h 440"/>
                  <a:gd name="T76" fmla="*/ 277 w 441"/>
                  <a:gd name="T77" fmla="*/ 256 h 440"/>
                  <a:gd name="T78" fmla="*/ 300 w 441"/>
                  <a:gd name="T79" fmla="*/ 144 h 440"/>
                  <a:gd name="T80" fmla="*/ 262 w 441"/>
                  <a:gd name="T81" fmla="*/ 89 h 440"/>
                  <a:gd name="T82" fmla="*/ 300 w 441"/>
                  <a:gd name="T83" fmla="*/ 144 h 440"/>
                  <a:gd name="T84" fmla="*/ 319 w 441"/>
                  <a:gd name="T85" fmla="*/ 325 h 440"/>
                  <a:gd name="T86" fmla="*/ 371 w 441"/>
                  <a:gd name="T87" fmla="*/ 323 h 440"/>
                  <a:gd name="T88" fmla="*/ 345 w 441"/>
                  <a:gd name="T89" fmla="*/ 258 h 440"/>
                  <a:gd name="T90" fmla="*/ 346 w 441"/>
                  <a:gd name="T91" fmla="*/ 1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1" h="440">
                    <a:moveTo>
                      <a:pt x="0" y="0"/>
                    </a:moveTo>
                    <a:cubicBezTo>
                      <a:pt x="0" y="440"/>
                      <a:pt x="0" y="440"/>
                      <a:pt x="0" y="440"/>
                    </a:cubicBezTo>
                    <a:cubicBezTo>
                      <a:pt x="441" y="440"/>
                      <a:pt x="441" y="440"/>
                      <a:pt x="441" y="440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26" y="89"/>
                    </a:moveTo>
                    <a:cubicBezTo>
                      <a:pt x="330" y="88"/>
                      <a:pt x="334" y="87"/>
                      <a:pt x="338" y="85"/>
                    </a:cubicBezTo>
                    <a:cubicBezTo>
                      <a:pt x="341" y="83"/>
                      <a:pt x="345" y="81"/>
                      <a:pt x="348" y="79"/>
                    </a:cubicBezTo>
                    <a:cubicBezTo>
                      <a:pt x="357" y="79"/>
                      <a:pt x="357" y="79"/>
                      <a:pt x="357" y="79"/>
                    </a:cubicBezTo>
                    <a:cubicBezTo>
                      <a:pt x="357" y="153"/>
                      <a:pt x="357" y="153"/>
                      <a:pt x="357" y="153"/>
                    </a:cubicBezTo>
                    <a:cubicBezTo>
                      <a:pt x="341" y="153"/>
                      <a:pt x="341" y="153"/>
                      <a:pt x="341" y="153"/>
                    </a:cubicBezTo>
                    <a:cubicBezTo>
                      <a:pt x="341" y="97"/>
                      <a:pt x="341" y="97"/>
                      <a:pt x="341" y="97"/>
                    </a:cubicBezTo>
                    <a:cubicBezTo>
                      <a:pt x="340" y="97"/>
                      <a:pt x="339" y="98"/>
                      <a:pt x="338" y="99"/>
                    </a:cubicBezTo>
                    <a:cubicBezTo>
                      <a:pt x="337" y="100"/>
                      <a:pt x="336" y="100"/>
                      <a:pt x="334" y="101"/>
                    </a:cubicBezTo>
                    <a:cubicBezTo>
                      <a:pt x="333" y="101"/>
                      <a:pt x="332" y="102"/>
                      <a:pt x="330" y="102"/>
                    </a:cubicBezTo>
                    <a:cubicBezTo>
                      <a:pt x="329" y="102"/>
                      <a:pt x="327" y="103"/>
                      <a:pt x="326" y="103"/>
                    </a:cubicBezTo>
                    <a:lnTo>
                      <a:pt x="326" y="89"/>
                    </a:lnTo>
                    <a:close/>
                    <a:moveTo>
                      <a:pt x="200" y="89"/>
                    </a:moveTo>
                    <a:cubicBezTo>
                      <a:pt x="204" y="88"/>
                      <a:pt x="208" y="87"/>
                      <a:pt x="212" y="85"/>
                    </a:cubicBezTo>
                    <a:cubicBezTo>
                      <a:pt x="216" y="83"/>
                      <a:pt x="219" y="81"/>
                      <a:pt x="222" y="79"/>
                    </a:cubicBezTo>
                    <a:cubicBezTo>
                      <a:pt x="232" y="79"/>
                      <a:pt x="232" y="79"/>
                      <a:pt x="232" y="79"/>
                    </a:cubicBezTo>
                    <a:cubicBezTo>
                      <a:pt x="232" y="153"/>
                      <a:pt x="232" y="153"/>
                      <a:pt x="232" y="153"/>
                    </a:cubicBezTo>
                    <a:cubicBezTo>
                      <a:pt x="216" y="153"/>
                      <a:pt x="216" y="153"/>
                      <a:pt x="216" y="153"/>
                    </a:cubicBezTo>
                    <a:cubicBezTo>
                      <a:pt x="216" y="97"/>
                      <a:pt x="216" y="97"/>
                      <a:pt x="216" y="97"/>
                    </a:cubicBezTo>
                    <a:cubicBezTo>
                      <a:pt x="215" y="97"/>
                      <a:pt x="214" y="98"/>
                      <a:pt x="213" y="99"/>
                    </a:cubicBezTo>
                    <a:cubicBezTo>
                      <a:pt x="211" y="100"/>
                      <a:pt x="210" y="100"/>
                      <a:pt x="209" y="101"/>
                    </a:cubicBezTo>
                    <a:cubicBezTo>
                      <a:pt x="207" y="101"/>
                      <a:pt x="206" y="102"/>
                      <a:pt x="205" y="102"/>
                    </a:cubicBezTo>
                    <a:cubicBezTo>
                      <a:pt x="203" y="102"/>
                      <a:pt x="202" y="103"/>
                      <a:pt x="200" y="103"/>
                    </a:cubicBezTo>
                    <a:lnTo>
                      <a:pt x="200" y="89"/>
                    </a:lnTo>
                    <a:close/>
                    <a:moveTo>
                      <a:pt x="77" y="89"/>
                    </a:moveTo>
                    <a:cubicBezTo>
                      <a:pt x="81" y="88"/>
                      <a:pt x="85" y="87"/>
                      <a:pt x="89" y="85"/>
                    </a:cubicBezTo>
                    <a:cubicBezTo>
                      <a:pt x="92" y="83"/>
                      <a:pt x="95" y="81"/>
                      <a:pt x="98" y="79"/>
                    </a:cubicBezTo>
                    <a:cubicBezTo>
                      <a:pt x="108" y="79"/>
                      <a:pt x="108" y="79"/>
                      <a:pt x="108" y="79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1" y="97"/>
                      <a:pt x="90" y="98"/>
                      <a:pt x="89" y="99"/>
                    </a:cubicBezTo>
                    <a:cubicBezTo>
                      <a:pt x="88" y="100"/>
                      <a:pt x="87" y="100"/>
                      <a:pt x="85" y="101"/>
                    </a:cubicBezTo>
                    <a:cubicBezTo>
                      <a:pt x="84" y="101"/>
                      <a:pt x="83" y="102"/>
                      <a:pt x="81" y="102"/>
                    </a:cubicBezTo>
                    <a:cubicBezTo>
                      <a:pt x="80" y="102"/>
                      <a:pt x="78" y="103"/>
                      <a:pt x="77" y="103"/>
                    </a:cubicBezTo>
                    <a:lnTo>
                      <a:pt x="77" y="89"/>
                    </a:lnTo>
                    <a:close/>
                    <a:moveTo>
                      <a:pt x="115" y="351"/>
                    </a:moveTo>
                    <a:cubicBezTo>
                      <a:pt x="111" y="358"/>
                      <a:pt x="104" y="361"/>
                      <a:pt x="95" y="361"/>
                    </a:cubicBezTo>
                    <a:cubicBezTo>
                      <a:pt x="78" y="361"/>
                      <a:pt x="70" y="349"/>
                      <a:pt x="70" y="325"/>
                    </a:cubicBezTo>
                    <a:cubicBezTo>
                      <a:pt x="70" y="312"/>
                      <a:pt x="72" y="303"/>
                      <a:pt x="77" y="296"/>
                    </a:cubicBezTo>
                    <a:cubicBezTo>
                      <a:pt x="81" y="289"/>
                      <a:pt x="88" y="286"/>
                      <a:pt x="97" y="286"/>
                    </a:cubicBezTo>
                    <a:cubicBezTo>
                      <a:pt x="114" y="286"/>
                      <a:pt x="122" y="298"/>
                      <a:pt x="122" y="323"/>
                    </a:cubicBezTo>
                    <a:cubicBezTo>
                      <a:pt x="122" y="335"/>
                      <a:pt x="120" y="345"/>
                      <a:pt x="115" y="351"/>
                    </a:cubicBezTo>
                    <a:close/>
                    <a:moveTo>
                      <a:pt x="115" y="248"/>
                    </a:moveTo>
                    <a:cubicBezTo>
                      <a:pt x="111" y="254"/>
                      <a:pt x="104" y="258"/>
                      <a:pt x="95" y="258"/>
                    </a:cubicBezTo>
                    <a:cubicBezTo>
                      <a:pt x="78" y="258"/>
                      <a:pt x="70" y="245"/>
                      <a:pt x="70" y="221"/>
                    </a:cubicBezTo>
                    <a:cubicBezTo>
                      <a:pt x="70" y="209"/>
                      <a:pt x="72" y="199"/>
                      <a:pt x="77" y="192"/>
                    </a:cubicBezTo>
                    <a:cubicBezTo>
                      <a:pt x="81" y="186"/>
                      <a:pt x="88" y="183"/>
                      <a:pt x="97" y="183"/>
                    </a:cubicBezTo>
                    <a:cubicBezTo>
                      <a:pt x="114" y="183"/>
                      <a:pt x="122" y="195"/>
                      <a:pt x="122" y="220"/>
                    </a:cubicBezTo>
                    <a:cubicBezTo>
                      <a:pt x="122" y="232"/>
                      <a:pt x="120" y="241"/>
                      <a:pt x="115" y="248"/>
                    </a:cubicBezTo>
                    <a:close/>
                    <a:moveTo>
                      <a:pt x="179" y="351"/>
                    </a:moveTo>
                    <a:cubicBezTo>
                      <a:pt x="175" y="358"/>
                      <a:pt x="168" y="361"/>
                      <a:pt x="159" y="361"/>
                    </a:cubicBezTo>
                    <a:cubicBezTo>
                      <a:pt x="142" y="361"/>
                      <a:pt x="134" y="349"/>
                      <a:pt x="134" y="325"/>
                    </a:cubicBezTo>
                    <a:cubicBezTo>
                      <a:pt x="134" y="312"/>
                      <a:pt x="136" y="303"/>
                      <a:pt x="141" y="296"/>
                    </a:cubicBezTo>
                    <a:cubicBezTo>
                      <a:pt x="145" y="289"/>
                      <a:pt x="152" y="286"/>
                      <a:pt x="161" y="286"/>
                    </a:cubicBezTo>
                    <a:cubicBezTo>
                      <a:pt x="178" y="286"/>
                      <a:pt x="186" y="298"/>
                      <a:pt x="186" y="323"/>
                    </a:cubicBezTo>
                    <a:cubicBezTo>
                      <a:pt x="186" y="335"/>
                      <a:pt x="184" y="345"/>
                      <a:pt x="179" y="351"/>
                    </a:cubicBezTo>
                    <a:close/>
                    <a:moveTo>
                      <a:pt x="153" y="202"/>
                    </a:moveTo>
                    <a:cubicBezTo>
                      <a:pt x="152" y="203"/>
                      <a:pt x="151" y="204"/>
                      <a:pt x="149" y="204"/>
                    </a:cubicBezTo>
                    <a:cubicBezTo>
                      <a:pt x="148" y="205"/>
                      <a:pt x="147" y="205"/>
                      <a:pt x="145" y="206"/>
                    </a:cubicBezTo>
                    <a:cubicBezTo>
                      <a:pt x="144" y="206"/>
                      <a:pt x="142" y="206"/>
                      <a:pt x="141" y="206"/>
                    </a:cubicBezTo>
                    <a:cubicBezTo>
                      <a:pt x="141" y="193"/>
                      <a:pt x="141" y="193"/>
                      <a:pt x="141" y="193"/>
                    </a:cubicBezTo>
                    <a:cubicBezTo>
                      <a:pt x="145" y="192"/>
                      <a:pt x="149" y="190"/>
                      <a:pt x="153" y="188"/>
                    </a:cubicBezTo>
                    <a:cubicBezTo>
                      <a:pt x="156" y="186"/>
                      <a:pt x="160" y="184"/>
                      <a:pt x="16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256"/>
                      <a:pt x="172" y="256"/>
                      <a:pt x="172" y="256"/>
                    </a:cubicBezTo>
                    <a:cubicBezTo>
                      <a:pt x="156" y="256"/>
                      <a:pt x="156" y="256"/>
                      <a:pt x="156" y="256"/>
                    </a:cubicBezTo>
                    <a:cubicBezTo>
                      <a:pt x="156" y="200"/>
                      <a:pt x="156" y="200"/>
                      <a:pt x="156" y="200"/>
                    </a:cubicBezTo>
                    <a:cubicBezTo>
                      <a:pt x="155" y="201"/>
                      <a:pt x="154" y="202"/>
                      <a:pt x="153" y="202"/>
                    </a:cubicBezTo>
                    <a:close/>
                    <a:moveTo>
                      <a:pt x="179" y="144"/>
                    </a:moveTo>
                    <a:cubicBezTo>
                      <a:pt x="175" y="151"/>
                      <a:pt x="168" y="154"/>
                      <a:pt x="159" y="154"/>
                    </a:cubicBezTo>
                    <a:cubicBezTo>
                      <a:pt x="142" y="154"/>
                      <a:pt x="134" y="142"/>
                      <a:pt x="134" y="118"/>
                    </a:cubicBezTo>
                    <a:cubicBezTo>
                      <a:pt x="134" y="105"/>
                      <a:pt x="136" y="96"/>
                      <a:pt x="141" y="89"/>
                    </a:cubicBezTo>
                    <a:cubicBezTo>
                      <a:pt x="145" y="82"/>
                      <a:pt x="152" y="79"/>
                      <a:pt x="161" y="79"/>
                    </a:cubicBezTo>
                    <a:cubicBezTo>
                      <a:pt x="178" y="79"/>
                      <a:pt x="186" y="91"/>
                      <a:pt x="186" y="116"/>
                    </a:cubicBezTo>
                    <a:cubicBezTo>
                      <a:pt x="186" y="128"/>
                      <a:pt x="184" y="138"/>
                      <a:pt x="179" y="144"/>
                    </a:cubicBezTo>
                    <a:close/>
                    <a:moveTo>
                      <a:pt x="232" y="360"/>
                    </a:move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6" y="304"/>
                      <a:pt x="216" y="304"/>
                      <a:pt x="216" y="304"/>
                    </a:cubicBezTo>
                    <a:cubicBezTo>
                      <a:pt x="215" y="304"/>
                      <a:pt x="214" y="305"/>
                      <a:pt x="213" y="306"/>
                    </a:cubicBezTo>
                    <a:cubicBezTo>
                      <a:pt x="211" y="307"/>
                      <a:pt x="210" y="307"/>
                      <a:pt x="209" y="308"/>
                    </a:cubicBezTo>
                    <a:cubicBezTo>
                      <a:pt x="207" y="308"/>
                      <a:pt x="206" y="309"/>
                      <a:pt x="205" y="309"/>
                    </a:cubicBezTo>
                    <a:cubicBezTo>
                      <a:pt x="203" y="310"/>
                      <a:pt x="202" y="310"/>
                      <a:pt x="200" y="310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4" y="295"/>
                      <a:pt x="208" y="294"/>
                      <a:pt x="212" y="292"/>
                    </a:cubicBezTo>
                    <a:cubicBezTo>
                      <a:pt x="216" y="290"/>
                      <a:pt x="219" y="288"/>
                      <a:pt x="222" y="286"/>
                    </a:cubicBezTo>
                    <a:cubicBezTo>
                      <a:pt x="232" y="286"/>
                      <a:pt x="232" y="286"/>
                      <a:pt x="232" y="286"/>
                    </a:cubicBezTo>
                    <a:lnTo>
                      <a:pt x="232" y="360"/>
                    </a:lnTo>
                    <a:close/>
                    <a:moveTo>
                      <a:pt x="239" y="248"/>
                    </a:moveTo>
                    <a:cubicBezTo>
                      <a:pt x="234" y="254"/>
                      <a:pt x="228" y="258"/>
                      <a:pt x="219" y="258"/>
                    </a:cubicBezTo>
                    <a:cubicBezTo>
                      <a:pt x="202" y="258"/>
                      <a:pt x="193" y="245"/>
                      <a:pt x="193" y="221"/>
                    </a:cubicBezTo>
                    <a:cubicBezTo>
                      <a:pt x="193" y="209"/>
                      <a:pt x="195" y="199"/>
                      <a:pt x="200" y="192"/>
                    </a:cubicBezTo>
                    <a:cubicBezTo>
                      <a:pt x="205" y="186"/>
                      <a:pt x="212" y="183"/>
                      <a:pt x="220" y="183"/>
                    </a:cubicBezTo>
                    <a:cubicBezTo>
                      <a:pt x="237" y="183"/>
                      <a:pt x="246" y="195"/>
                      <a:pt x="246" y="220"/>
                    </a:cubicBezTo>
                    <a:cubicBezTo>
                      <a:pt x="246" y="232"/>
                      <a:pt x="243" y="241"/>
                      <a:pt x="239" y="248"/>
                    </a:cubicBezTo>
                    <a:close/>
                    <a:moveTo>
                      <a:pt x="300" y="351"/>
                    </a:moveTo>
                    <a:cubicBezTo>
                      <a:pt x="296" y="358"/>
                      <a:pt x="289" y="361"/>
                      <a:pt x="280" y="361"/>
                    </a:cubicBezTo>
                    <a:cubicBezTo>
                      <a:pt x="263" y="361"/>
                      <a:pt x="255" y="349"/>
                      <a:pt x="255" y="325"/>
                    </a:cubicBezTo>
                    <a:cubicBezTo>
                      <a:pt x="255" y="312"/>
                      <a:pt x="257" y="303"/>
                      <a:pt x="262" y="296"/>
                    </a:cubicBezTo>
                    <a:cubicBezTo>
                      <a:pt x="266" y="289"/>
                      <a:pt x="273" y="286"/>
                      <a:pt x="282" y="286"/>
                    </a:cubicBezTo>
                    <a:cubicBezTo>
                      <a:pt x="299" y="286"/>
                      <a:pt x="307" y="298"/>
                      <a:pt x="307" y="323"/>
                    </a:cubicBezTo>
                    <a:cubicBezTo>
                      <a:pt x="307" y="335"/>
                      <a:pt x="305" y="345"/>
                      <a:pt x="300" y="351"/>
                    </a:cubicBezTo>
                    <a:close/>
                    <a:moveTo>
                      <a:pt x="274" y="202"/>
                    </a:moveTo>
                    <a:cubicBezTo>
                      <a:pt x="273" y="203"/>
                      <a:pt x="272" y="204"/>
                      <a:pt x="270" y="204"/>
                    </a:cubicBezTo>
                    <a:cubicBezTo>
                      <a:pt x="269" y="205"/>
                      <a:pt x="268" y="205"/>
                      <a:pt x="266" y="206"/>
                    </a:cubicBezTo>
                    <a:cubicBezTo>
                      <a:pt x="265" y="206"/>
                      <a:pt x="263" y="206"/>
                      <a:pt x="262" y="206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6" y="192"/>
                      <a:pt x="270" y="190"/>
                      <a:pt x="274" y="188"/>
                    </a:cubicBezTo>
                    <a:cubicBezTo>
                      <a:pt x="277" y="186"/>
                      <a:pt x="281" y="184"/>
                      <a:pt x="284" y="182"/>
                    </a:cubicBezTo>
                    <a:cubicBezTo>
                      <a:pt x="293" y="182"/>
                      <a:pt x="293" y="182"/>
                      <a:pt x="293" y="182"/>
                    </a:cubicBezTo>
                    <a:cubicBezTo>
                      <a:pt x="293" y="256"/>
                      <a:pt x="293" y="256"/>
                      <a:pt x="293" y="256"/>
                    </a:cubicBezTo>
                    <a:cubicBezTo>
                      <a:pt x="277" y="256"/>
                      <a:pt x="277" y="256"/>
                      <a:pt x="277" y="256"/>
                    </a:cubicBezTo>
                    <a:cubicBezTo>
                      <a:pt x="277" y="200"/>
                      <a:pt x="277" y="200"/>
                      <a:pt x="277" y="200"/>
                    </a:cubicBezTo>
                    <a:cubicBezTo>
                      <a:pt x="276" y="201"/>
                      <a:pt x="275" y="202"/>
                      <a:pt x="274" y="202"/>
                    </a:cubicBezTo>
                    <a:close/>
                    <a:moveTo>
                      <a:pt x="300" y="144"/>
                    </a:moveTo>
                    <a:cubicBezTo>
                      <a:pt x="296" y="151"/>
                      <a:pt x="289" y="154"/>
                      <a:pt x="280" y="154"/>
                    </a:cubicBezTo>
                    <a:cubicBezTo>
                      <a:pt x="263" y="154"/>
                      <a:pt x="255" y="142"/>
                      <a:pt x="255" y="118"/>
                    </a:cubicBezTo>
                    <a:cubicBezTo>
                      <a:pt x="255" y="105"/>
                      <a:pt x="257" y="96"/>
                      <a:pt x="262" y="89"/>
                    </a:cubicBezTo>
                    <a:cubicBezTo>
                      <a:pt x="266" y="82"/>
                      <a:pt x="273" y="79"/>
                      <a:pt x="282" y="79"/>
                    </a:cubicBezTo>
                    <a:cubicBezTo>
                      <a:pt x="299" y="79"/>
                      <a:pt x="307" y="91"/>
                      <a:pt x="307" y="116"/>
                    </a:cubicBezTo>
                    <a:cubicBezTo>
                      <a:pt x="307" y="128"/>
                      <a:pt x="305" y="138"/>
                      <a:pt x="300" y="144"/>
                    </a:cubicBezTo>
                    <a:close/>
                    <a:moveTo>
                      <a:pt x="364" y="351"/>
                    </a:moveTo>
                    <a:cubicBezTo>
                      <a:pt x="360" y="358"/>
                      <a:pt x="353" y="361"/>
                      <a:pt x="345" y="361"/>
                    </a:cubicBezTo>
                    <a:cubicBezTo>
                      <a:pt x="327" y="361"/>
                      <a:pt x="319" y="349"/>
                      <a:pt x="319" y="325"/>
                    </a:cubicBezTo>
                    <a:cubicBezTo>
                      <a:pt x="319" y="312"/>
                      <a:pt x="321" y="303"/>
                      <a:pt x="326" y="296"/>
                    </a:cubicBezTo>
                    <a:cubicBezTo>
                      <a:pt x="330" y="289"/>
                      <a:pt x="337" y="286"/>
                      <a:pt x="346" y="286"/>
                    </a:cubicBezTo>
                    <a:cubicBezTo>
                      <a:pt x="363" y="286"/>
                      <a:pt x="371" y="298"/>
                      <a:pt x="371" y="323"/>
                    </a:cubicBezTo>
                    <a:cubicBezTo>
                      <a:pt x="371" y="335"/>
                      <a:pt x="369" y="345"/>
                      <a:pt x="364" y="351"/>
                    </a:cubicBezTo>
                    <a:close/>
                    <a:moveTo>
                      <a:pt x="364" y="248"/>
                    </a:moveTo>
                    <a:cubicBezTo>
                      <a:pt x="360" y="254"/>
                      <a:pt x="353" y="258"/>
                      <a:pt x="345" y="258"/>
                    </a:cubicBezTo>
                    <a:cubicBezTo>
                      <a:pt x="327" y="258"/>
                      <a:pt x="319" y="245"/>
                      <a:pt x="319" y="221"/>
                    </a:cubicBezTo>
                    <a:cubicBezTo>
                      <a:pt x="319" y="209"/>
                      <a:pt x="321" y="199"/>
                      <a:pt x="326" y="192"/>
                    </a:cubicBezTo>
                    <a:cubicBezTo>
                      <a:pt x="330" y="186"/>
                      <a:pt x="337" y="183"/>
                      <a:pt x="346" y="183"/>
                    </a:cubicBezTo>
                    <a:cubicBezTo>
                      <a:pt x="363" y="183"/>
                      <a:pt x="371" y="195"/>
                      <a:pt x="371" y="220"/>
                    </a:cubicBezTo>
                    <a:cubicBezTo>
                      <a:pt x="371" y="232"/>
                      <a:pt x="369" y="241"/>
                      <a:pt x="364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51">
                <a:extLst>
                  <a:ext uri="{FF2B5EF4-FFF2-40B4-BE49-F238E27FC236}">
                    <a16:creationId xmlns:a16="http://schemas.microsoft.com/office/drawing/2014/main" id="{47303F46-AD5E-4F98-AC0E-B0B55EC63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0350" y="3878263"/>
                <a:ext cx="74612" cy="188912"/>
              </a:xfrm>
              <a:custGeom>
                <a:avLst/>
                <a:gdLst>
                  <a:gd name="T0" fmla="*/ 10 w 20"/>
                  <a:gd name="T1" fmla="*/ 0 h 50"/>
                  <a:gd name="T2" fmla="*/ 0 w 20"/>
                  <a:gd name="T3" fmla="*/ 26 h 50"/>
                  <a:gd name="T4" fmla="*/ 10 w 20"/>
                  <a:gd name="T5" fmla="*/ 50 h 50"/>
                  <a:gd name="T6" fmla="*/ 20 w 20"/>
                  <a:gd name="T7" fmla="*/ 25 h 50"/>
                  <a:gd name="T8" fmla="*/ 1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0" y="0"/>
                    </a:moveTo>
                    <a:cubicBezTo>
                      <a:pt x="3" y="0"/>
                      <a:pt x="0" y="8"/>
                      <a:pt x="0" y="26"/>
                    </a:cubicBezTo>
                    <a:cubicBezTo>
                      <a:pt x="0" y="42"/>
                      <a:pt x="3" y="50"/>
                      <a:pt x="10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9" name="Right Triangle 278">
              <a:extLst>
                <a:ext uri="{FF2B5EF4-FFF2-40B4-BE49-F238E27FC236}">
                  <a16:creationId xmlns:a16="http://schemas.microsoft.com/office/drawing/2014/main" id="{A91C62D0-F5ED-4E5E-BBF3-8AA60464632F}"/>
                </a:ext>
              </a:extLst>
            </p:cNvPr>
            <p:cNvSpPr/>
            <p:nvPr/>
          </p:nvSpPr>
          <p:spPr bwMode="auto">
            <a:xfrm rot="5400000">
              <a:off x="9290445" y="3226495"/>
              <a:ext cx="666178" cy="666178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EC1A4F6-C13E-4C0D-A31C-27A4C96A2FF4}"/>
              </a:ext>
            </a:extLst>
          </p:cNvPr>
          <p:cNvCxnSpPr/>
          <p:nvPr/>
        </p:nvCxnSpPr>
        <p:spPr>
          <a:xfrm>
            <a:off x="3578405" y="5287084"/>
            <a:ext cx="321548" cy="4650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B8B82CFF-9D33-419B-BE15-4D6F3E5B0FF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60" y="4823369"/>
            <a:ext cx="1458026" cy="1458026"/>
          </a:xfrm>
          <a:prstGeom prst="rect">
            <a:avLst/>
          </a:prstGeom>
        </p:spPr>
      </p:pic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B281CAE-6D5C-47F5-9BC1-CCEF9D1A4CE3}"/>
              </a:ext>
            </a:extLst>
          </p:cNvPr>
          <p:cNvGrpSpPr/>
          <p:nvPr/>
        </p:nvGrpSpPr>
        <p:grpSpPr>
          <a:xfrm>
            <a:off x="3201797" y="3353330"/>
            <a:ext cx="473418" cy="473418"/>
            <a:chOff x="2315881" y="3972120"/>
            <a:chExt cx="487472" cy="487472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03AFFB3-6110-40BB-9CB2-B4D0D8C43674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615D9BBD-756C-4F35-96A0-BDA4697E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AC611F2-261E-4274-8D65-F8EE92874AC9}"/>
              </a:ext>
            </a:extLst>
          </p:cNvPr>
          <p:cNvGrpSpPr/>
          <p:nvPr/>
        </p:nvGrpSpPr>
        <p:grpSpPr>
          <a:xfrm>
            <a:off x="1198570" y="4642183"/>
            <a:ext cx="1018355" cy="1447073"/>
            <a:chOff x="4410437" y="5171160"/>
            <a:chExt cx="871463" cy="1238332"/>
          </a:xfrm>
        </p:grpSpPr>
        <p:sp>
          <p:nvSpPr>
            <p:cNvPr id="296" name="Rectangle 14">
              <a:extLst>
                <a:ext uri="{FF2B5EF4-FFF2-40B4-BE49-F238E27FC236}">
                  <a16:creationId xmlns:a16="http://schemas.microsoft.com/office/drawing/2014/main" id="{C68AA206-DDDF-4596-86A8-2CB28757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79" y="5239734"/>
              <a:ext cx="540021" cy="116975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7" name="Freeform 12">
              <a:extLst>
                <a:ext uri="{FF2B5EF4-FFF2-40B4-BE49-F238E27FC236}">
                  <a16:creationId xmlns:a16="http://schemas.microsoft.com/office/drawing/2014/main" id="{DB1B17D5-8838-4A00-A93F-A324D073F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2457" y="5171160"/>
              <a:ext cx="26858" cy="68574"/>
            </a:xfrm>
            <a:custGeom>
              <a:avLst/>
              <a:gdLst>
                <a:gd name="T0" fmla="*/ 20 w 20"/>
                <a:gd name="T1" fmla="*/ 0 h 51"/>
                <a:gd name="T2" fmla="*/ 0 w 20"/>
                <a:gd name="T3" fmla="*/ 51 h 51"/>
                <a:gd name="T4" fmla="*/ 0 w 20"/>
                <a:gd name="T5" fmla="*/ 51 h 51"/>
                <a:gd name="T6" fmla="*/ 1 w 20"/>
                <a:gd name="T7" fmla="*/ 46 h 51"/>
                <a:gd name="T8" fmla="*/ 2 w 20"/>
                <a:gd name="T9" fmla="*/ 43 h 51"/>
                <a:gd name="T10" fmla="*/ 4 w 20"/>
                <a:gd name="T11" fmla="*/ 36 h 51"/>
                <a:gd name="T12" fmla="*/ 4 w 20"/>
                <a:gd name="T13" fmla="*/ 34 h 51"/>
                <a:gd name="T14" fmla="*/ 7 w 20"/>
                <a:gd name="T15" fmla="*/ 27 h 51"/>
                <a:gd name="T16" fmla="*/ 7 w 20"/>
                <a:gd name="T17" fmla="*/ 25 h 51"/>
                <a:gd name="T18" fmla="*/ 11 w 20"/>
                <a:gd name="T19" fmla="*/ 18 h 51"/>
                <a:gd name="T20" fmla="*/ 11 w 20"/>
                <a:gd name="T21" fmla="*/ 17 h 51"/>
                <a:gd name="T22" fmla="*/ 15 w 20"/>
                <a:gd name="T23" fmla="*/ 8 h 51"/>
                <a:gd name="T24" fmla="*/ 15 w 20"/>
                <a:gd name="T25" fmla="*/ 8 h 51"/>
                <a:gd name="T26" fmla="*/ 20 w 20"/>
                <a:gd name="T27" fmla="*/ 0 h 51"/>
                <a:gd name="T28" fmla="*/ 20 w 20"/>
                <a:gd name="T29" fmla="*/ 0 h 51"/>
                <a:gd name="T30" fmla="*/ 20 w 20"/>
                <a:gd name="T31" fmla="*/ 0 h 51"/>
                <a:gd name="T32" fmla="*/ 20 w 20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20" y="0"/>
                  </a:moveTo>
                  <a:cubicBezTo>
                    <a:pt x="10" y="16"/>
                    <a:pt x="4" y="3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49"/>
                    <a:pt x="1" y="48"/>
                    <a:pt x="1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1"/>
                    <a:pt x="3" y="39"/>
                    <a:pt x="4" y="36"/>
                  </a:cubicBezTo>
                  <a:cubicBezTo>
                    <a:pt x="4" y="36"/>
                    <a:pt x="4" y="35"/>
                    <a:pt x="4" y="34"/>
                  </a:cubicBezTo>
                  <a:cubicBezTo>
                    <a:pt x="5" y="32"/>
                    <a:pt x="6" y="29"/>
                    <a:pt x="7" y="27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8" y="23"/>
                    <a:pt x="9" y="20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4"/>
                    <a:pt x="14" y="11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5"/>
                    <a:pt x="18" y="3"/>
                    <a:pt x="20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7F8F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8" name="Rectangle 15">
              <a:extLst>
                <a:ext uri="{FF2B5EF4-FFF2-40B4-BE49-F238E27FC236}">
                  <a16:creationId xmlns:a16="http://schemas.microsoft.com/office/drawing/2014/main" id="{40A5FDB3-9AEE-4B18-8E95-FBD83602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9" name="Rectangle 16">
              <a:extLst>
                <a:ext uri="{FF2B5EF4-FFF2-40B4-BE49-F238E27FC236}">
                  <a16:creationId xmlns:a16="http://schemas.microsoft.com/office/drawing/2014/main" id="{CFA2D0E7-B4EB-4CC4-8BAE-C77609FC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0" name="Rectangle 17">
              <a:extLst>
                <a:ext uri="{FF2B5EF4-FFF2-40B4-BE49-F238E27FC236}">
                  <a16:creationId xmlns:a16="http://schemas.microsoft.com/office/drawing/2014/main" id="{1124C916-8A22-4FB1-9997-FF2F0C7B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1" name="Rectangle 18">
              <a:extLst>
                <a:ext uri="{FF2B5EF4-FFF2-40B4-BE49-F238E27FC236}">
                  <a16:creationId xmlns:a16="http://schemas.microsoft.com/office/drawing/2014/main" id="{DA3908C0-12D2-4293-9E3B-3CFDA64B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2" name="Rectangle 19">
              <a:extLst>
                <a:ext uri="{FF2B5EF4-FFF2-40B4-BE49-F238E27FC236}">
                  <a16:creationId xmlns:a16="http://schemas.microsoft.com/office/drawing/2014/main" id="{DC3AABC5-3B0B-4C8B-8FF8-872AA0B25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3" name="Rectangle 20">
              <a:extLst>
                <a:ext uri="{FF2B5EF4-FFF2-40B4-BE49-F238E27FC236}">
                  <a16:creationId xmlns:a16="http://schemas.microsoft.com/office/drawing/2014/main" id="{74E8113B-FDAB-4DD6-B2A3-9DC22DCAE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4" name="Rectangle 21">
              <a:extLst>
                <a:ext uri="{FF2B5EF4-FFF2-40B4-BE49-F238E27FC236}">
                  <a16:creationId xmlns:a16="http://schemas.microsoft.com/office/drawing/2014/main" id="{19EF9133-45DD-42E9-B752-F54F8FA7D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5" name="Rectangle 22">
              <a:extLst>
                <a:ext uri="{FF2B5EF4-FFF2-40B4-BE49-F238E27FC236}">
                  <a16:creationId xmlns:a16="http://schemas.microsoft.com/office/drawing/2014/main" id="{AAA89928-515E-4326-8022-232AD72D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6" name="Rectangle 23">
              <a:extLst>
                <a:ext uri="{FF2B5EF4-FFF2-40B4-BE49-F238E27FC236}">
                  <a16:creationId xmlns:a16="http://schemas.microsoft.com/office/drawing/2014/main" id="{46519821-8FA9-4C84-98BC-073573855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7" name="Rectangle 24">
              <a:extLst>
                <a:ext uri="{FF2B5EF4-FFF2-40B4-BE49-F238E27FC236}">
                  <a16:creationId xmlns:a16="http://schemas.microsoft.com/office/drawing/2014/main" id="{B93BCB5F-DF6E-4A2C-8DF4-4F3BC7EAB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433455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8" name="Rectangle 25">
              <a:extLst>
                <a:ext uri="{FF2B5EF4-FFF2-40B4-BE49-F238E27FC236}">
                  <a16:creationId xmlns:a16="http://schemas.microsoft.com/office/drawing/2014/main" id="{0C4ECED2-C8EC-4CFC-8E5D-0D9BFE45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55403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9" name="Rectangle 26">
              <a:extLst>
                <a:ext uri="{FF2B5EF4-FFF2-40B4-BE49-F238E27FC236}">
                  <a16:creationId xmlns:a16="http://schemas.microsoft.com/office/drawing/2014/main" id="{1AC5CBA5-C74D-4979-B63B-E4FFA3F7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0" name="Rectangle 27">
              <a:extLst>
                <a:ext uri="{FF2B5EF4-FFF2-40B4-BE49-F238E27FC236}">
                  <a16:creationId xmlns:a16="http://schemas.microsoft.com/office/drawing/2014/main" id="{F2899256-5708-47C5-87C5-C4601BCD3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1" name="Rectangle 28">
              <a:extLst>
                <a:ext uri="{FF2B5EF4-FFF2-40B4-BE49-F238E27FC236}">
                  <a16:creationId xmlns:a16="http://schemas.microsoft.com/office/drawing/2014/main" id="{BF525D04-6D84-431C-87A9-36E4F9D0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31288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E0452680-97E0-4791-9BE7-514368967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004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3" name="Freeform 30">
              <a:extLst>
                <a:ext uri="{FF2B5EF4-FFF2-40B4-BE49-F238E27FC236}">
                  <a16:creationId xmlns:a16="http://schemas.microsoft.com/office/drawing/2014/main" id="{994702F0-68D9-471E-A7B2-8A31D8DBE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4" name="Rectangle 31">
              <a:extLst>
                <a:ext uri="{FF2B5EF4-FFF2-40B4-BE49-F238E27FC236}">
                  <a16:creationId xmlns:a16="http://schemas.microsoft.com/office/drawing/2014/main" id="{67484B2F-8594-49D9-84F8-A7BE63895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5" name="Rectangle 32">
              <a:extLst>
                <a:ext uri="{FF2B5EF4-FFF2-40B4-BE49-F238E27FC236}">
                  <a16:creationId xmlns:a16="http://schemas.microsoft.com/office/drawing/2014/main" id="{B22E6F16-D022-4161-B6C6-AD23A26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6" name="Rectangle 33">
              <a:extLst>
                <a:ext uri="{FF2B5EF4-FFF2-40B4-BE49-F238E27FC236}">
                  <a16:creationId xmlns:a16="http://schemas.microsoft.com/office/drawing/2014/main" id="{F1ED9DAE-1389-47F7-A82D-12F4EBB3F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7" name="Rectangle 34">
              <a:extLst>
                <a:ext uri="{FF2B5EF4-FFF2-40B4-BE49-F238E27FC236}">
                  <a16:creationId xmlns:a16="http://schemas.microsoft.com/office/drawing/2014/main" id="{D91AE886-8DCE-4732-8EFB-C0AC267D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8" name="Rectangle 35">
              <a:extLst>
                <a:ext uri="{FF2B5EF4-FFF2-40B4-BE49-F238E27FC236}">
                  <a16:creationId xmlns:a16="http://schemas.microsoft.com/office/drawing/2014/main" id="{A0307B0C-41C4-40C3-BA2F-B6590C47C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9" name="Rectangle 36">
              <a:extLst>
                <a:ext uri="{FF2B5EF4-FFF2-40B4-BE49-F238E27FC236}">
                  <a16:creationId xmlns:a16="http://schemas.microsoft.com/office/drawing/2014/main" id="{126DE03A-1BC1-421A-8348-7B489CAD2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0" name="Rectangle 37">
              <a:extLst>
                <a:ext uri="{FF2B5EF4-FFF2-40B4-BE49-F238E27FC236}">
                  <a16:creationId xmlns:a16="http://schemas.microsoft.com/office/drawing/2014/main" id="{EECF9BC4-B398-4CB7-9A8C-BA043CEE3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1" name="Rectangle 38">
              <a:extLst>
                <a:ext uri="{FF2B5EF4-FFF2-40B4-BE49-F238E27FC236}">
                  <a16:creationId xmlns:a16="http://schemas.microsoft.com/office/drawing/2014/main" id="{39F283FA-D4A5-4411-AF69-455499B6A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2" name="Rectangle 39">
              <a:extLst>
                <a:ext uri="{FF2B5EF4-FFF2-40B4-BE49-F238E27FC236}">
                  <a16:creationId xmlns:a16="http://schemas.microsoft.com/office/drawing/2014/main" id="{AE0DC3A0-EEF5-43B3-B9E1-046CB641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3" name="Rectangle 40">
              <a:extLst>
                <a:ext uri="{FF2B5EF4-FFF2-40B4-BE49-F238E27FC236}">
                  <a16:creationId xmlns:a16="http://schemas.microsoft.com/office/drawing/2014/main" id="{4755DE91-3698-4517-A7D8-32545945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4" name="Rectangle 41">
              <a:extLst>
                <a:ext uri="{FF2B5EF4-FFF2-40B4-BE49-F238E27FC236}">
                  <a16:creationId xmlns:a16="http://schemas.microsoft.com/office/drawing/2014/main" id="{4247A966-FDB6-47C2-8DF0-67CBEAD9A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437" y="5735181"/>
              <a:ext cx="540020" cy="67431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5" name="Rectangle 42">
              <a:extLst>
                <a:ext uri="{FF2B5EF4-FFF2-40B4-BE49-F238E27FC236}">
                  <a16:creationId xmlns:a16="http://schemas.microsoft.com/office/drawing/2014/main" id="{4815FAAB-4D6B-4265-B806-2FFE54A1E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020" y="6272344"/>
              <a:ext cx="70289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6" name="Rectangle 43">
              <a:extLst>
                <a:ext uri="{FF2B5EF4-FFF2-40B4-BE49-F238E27FC236}">
                  <a16:creationId xmlns:a16="http://schemas.microsoft.com/office/drawing/2014/main" id="{B496D6FB-246D-4241-8B2A-ABB15CC85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444" y="6272344"/>
              <a:ext cx="68574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7" name="Rectangle 44">
              <a:extLst>
                <a:ext uri="{FF2B5EF4-FFF2-40B4-BE49-F238E27FC236}">
                  <a16:creationId xmlns:a16="http://schemas.microsoft.com/office/drawing/2014/main" id="{E983B392-05FE-4279-87EA-E5CA00334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5796326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8" name="Rectangle 45">
              <a:extLst>
                <a:ext uri="{FF2B5EF4-FFF2-40B4-BE49-F238E27FC236}">
                  <a16:creationId xmlns:a16="http://schemas.microsoft.com/office/drawing/2014/main" id="{03C24FD5-A9E3-4C59-9A68-35F5F9218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5918045"/>
              <a:ext cx="434873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9" name="Rectangle 46">
              <a:extLst>
                <a:ext uri="{FF2B5EF4-FFF2-40B4-BE49-F238E27FC236}">
                  <a16:creationId xmlns:a16="http://schemas.microsoft.com/office/drawing/2014/main" id="{6A637F45-15AC-4C02-8EB0-5D52B767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6038621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0" name="Rectangle 47">
              <a:extLst>
                <a:ext uri="{FF2B5EF4-FFF2-40B4-BE49-F238E27FC236}">
                  <a16:creationId xmlns:a16="http://schemas.microsoft.com/office/drawing/2014/main" id="{3273985E-10B5-42DF-AD44-6707E80E1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6158625"/>
              <a:ext cx="434873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7AC5EF2-D8FE-4E61-9F73-8A98A4C5A55C}"/>
              </a:ext>
            </a:extLst>
          </p:cNvPr>
          <p:cNvGrpSpPr/>
          <p:nvPr/>
        </p:nvGrpSpPr>
        <p:grpSpPr>
          <a:xfrm rot="17847154">
            <a:off x="7132443" y="1855636"/>
            <a:ext cx="1079495" cy="2587360"/>
            <a:chOff x="35529" y="1014833"/>
            <a:chExt cx="825093" cy="2728978"/>
          </a:xfrm>
        </p:grpSpPr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4C1EE655-B203-4E6A-89A5-F2C25DE0B2B6}"/>
                </a:ext>
              </a:extLst>
            </p:cNvPr>
            <p:cNvCxnSpPr/>
            <p:nvPr/>
          </p:nvCxnSpPr>
          <p:spPr>
            <a:xfrm rot="3530179">
              <a:off x="-973575" y="2032833"/>
              <a:ext cx="2720082" cy="70187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910DC04E-A7C5-4EA7-8B76-1577BC4703C2}"/>
                </a:ext>
              </a:extLst>
            </p:cNvPr>
            <p:cNvCxnSpPr/>
            <p:nvPr/>
          </p:nvCxnSpPr>
          <p:spPr>
            <a:xfrm rot="3530179" flipH="1" flipV="1">
              <a:off x="-850940" y="2024547"/>
              <a:ext cx="2721275" cy="701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46D2F187-738D-48CA-AC88-4357F487DFE9}"/>
              </a:ext>
            </a:extLst>
          </p:cNvPr>
          <p:cNvGrpSpPr/>
          <p:nvPr/>
        </p:nvGrpSpPr>
        <p:grpSpPr>
          <a:xfrm rot="16200000">
            <a:off x="6872946" y="3318800"/>
            <a:ext cx="175778" cy="4184767"/>
            <a:chOff x="332777" y="49729"/>
            <a:chExt cx="134352" cy="2928820"/>
          </a:xfrm>
        </p:grpSpPr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51A0A2A4-5248-4A19-8657-48F6F510541C}"/>
                </a:ext>
              </a:extLst>
            </p:cNvPr>
            <p:cNvCxnSpPr/>
            <p:nvPr/>
          </p:nvCxnSpPr>
          <p:spPr>
            <a:xfrm rot="5400000">
              <a:off x="-1114229" y="1531544"/>
              <a:ext cx="2894011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40486E7-3099-42B9-8238-76FC7AB80E66}"/>
                </a:ext>
              </a:extLst>
            </p:cNvPr>
            <p:cNvCxnSpPr/>
            <p:nvPr/>
          </p:nvCxnSpPr>
          <p:spPr>
            <a:xfrm rot="5400000" flipH="1">
              <a:off x="-991585" y="1508443"/>
              <a:ext cx="291742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F2E7493-299F-47AA-BF33-55A38C9BE1B0}"/>
              </a:ext>
            </a:extLst>
          </p:cNvPr>
          <p:cNvGrpSpPr/>
          <p:nvPr/>
        </p:nvGrpSpPr>
        <p:grpSpPr>
          <a:xfrm>
            <a:off x="7346852" y="2885599"/>
            <a:ext cx="521908" cy="521908"/>
            <a:chOff x="2315881" y="3972120"/>
            <a:chExt cx="487472" cy="487472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BB4659E-B7AD-42AC-ADCE-49B5DB29A271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DCFB2087-8335-491E-88B6-26EEED48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0A7FDB1-2744-4B2E-B3D7-ACCBC839B132}"/>
              </a:ext>
            </a:extLst>
          </p:cNvPr>
          <p:cNvGrpSpPr/>
          <p:nvPr/>
        </p:nvGrpSpPr>
        <p:grpSpPr>
          <a:xfrm>
            <a:off x="6674379" y="5182451"/>
            <a:ext cx="473418" cy="473418"/>
            <a:chOff x="2315881" y="3972120"/>
            <a:chExt cx="487472" cy="487472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B391193-73E6-41B3-ADA9-43E446ACDBBF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1B79046E-DC2E-406D-B98E-5EE8E462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Oval 342">
            <a:extLst>
              <a:ext uri="{FF2B5EF4-FFF2-40B4-BE49-F238E27FC236}">
                <a16:creationId xmlns:a16="http://schemas.microsoft.com/office/drawing/2014/main" id="{0DB80978-C3D2-46FA-8DC0-D2AFC7B7AA26}"/>
              </a:ext>
            </a:extLst>
          </p:cNvPr>
          <p:cNvSpPr/>
          <p:nvPr/>
        </p:nvSpPr>
        <p:spPr bwMode="auto">
          <a:xfrm>
            <a:off x="10037728" y="2440518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4" name="Picture 343">
            <a:extLst>
              <a:ext uri="{FF2B5EF4-FFF2-40B4-BE49-F238E27FC236}">
                <a16:creationId xmlns:a16="http://schemas.microsoft.com/office/drawing/2014/main" id="{560A0DDD-4AD5-4A87-8922-E95CD5D0B2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9171" y="2567603"/>
            <a:ext cx="335009" cy="3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96377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7A97-5B01-4E6C-ADD6-CE33EFF9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Microsoft 365?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B1B0F-FC14-41FC-8026-D465B462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68" y="2909312"/>
            <a:ext cx="4313156" cy="318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C7FEF9-E164-435C-8945-BCC02A54A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50"/>
          <a:stretch/>
        </p:blipFill>
        <p:spPr>
          <a:xfrm>
            <a:off x="1568244" y="1675426"/>
            <a:ext cx="5312401" cy="1233886"/>
          </a:xfrm>
          <a:prstGeom prst="rect">
            <a:avLst/>
          </a:prstGeom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62DED64-7304-49E2-88B5-C92F2EF3DB3B}"/>
              </a:ext>
            </a:extLst>
          </p:cNvPr>
          <p:cNvSpPr/>
          <p:nvPr/>
        </p:nvSpPr>
        <p:spPr bwMode="auto">
          <a:xfrm>
            <a:off x="7366097" y="1879561"/>
            <a:ext cx="4660710" cy="585769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EMS – Enterprise Mobility and Security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4E428081-2D69-4F1E-97F9-1F6344C19F90}"/>
              </a:ext>
            </a:extLst>
          </p:cNvPr>
          <p:cNvSpPr/>
          <p:nvPr/>
        </p:nvSpPr>
        <p:spPr bwMode="auto">
          <a:xfrm>
            <a:off x="8288997" y="2773607"/>
            <a:ext cx="3330054" cy="3189579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Outlook, Delve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Excel, Yammer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Stream, Planner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Flow, Teams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Forms, OneNote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PowerPoint, SharePoint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StaffHub, Stream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Sway, OneDrive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Etc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5DC47C-4E62-4DEC-8487-A4B29906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14"/>
          <a:stretch/>
        </p:blipFill>
        <p:spPr>
          <a:xfrm>
            <a:off x="2067868" y="6083355"/>
            <a:ext cx="4313156" cy="6738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5EFFDD7-E0DA-4B4B-A80F-CE25C250B706}"/>
              </a:ext>
            </a:extLst>
          </p:cNvPr>
          <p:cNvSpPr txBox="1">
            <a:spLocks/>
          </p:cNvSpPr>
          <p:nvPr/>
        </p:nvSpPr>
        <p:spPr>
          <a:xfrm>
            <a:off x="2877634" y="1249997"/>
            <a:ext cx="2977922" cy="541339"/>
          </a:xfrm>
          <a:prstGeom prst="rect">
            <a:avLst/>
          </a:prstGeom>
        </p:spPr>
        <p:txBody>
          <a:bodyPr vert="horz" lIns="0" tIns="0" rIns="91440" bIns="45720" rtlCol="0" anchor="t">
            <a:normAutofit fontScale="92500"/>
          </a:bodyPr>
          <a:lstStyle>
            <a:lvl1pPr algn="l" defTabSz="8925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sz="2600" dirty="0">
                <a:solidFill>
                  <a:srgbClr val="C00000"/>
                </a:solidFill>
                <a:latin typeface="Segoe UI Semibold"/>
              </a:rPr>
              <a:t>This is Microsoft 365!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D5DA81-6D57-4A79-8342-D5A184FFFF1A}"/>
              </a:ext>
            </a:extLst>
          </p:cNvPr>
          <p:cNvSpPr txBox="1"/>
          <p:nvPr/>
        </p:nvSpPr>
        <p:spPr>
          <a:xfrm>
            <a:off x="2555683" y="2036392"/>
            <a:ext cx="52482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7F29B-6679-4C4C-AD77-3D95BC5E3AA8}"/>
              </a:ext>
            </a:extLst>
          </p:cNvPr>
          <p:cNvSpPr txBox="1"/>
          <p:nvPr/>
        </p:nvSpPr>
        <p:spPr>
          <a:xfrm>
            <a:off x="3901921" y="2036392"/>
            <a:ext cx="6450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E5177-6D23-417D-8EC3-F99F4366FD91}"/>
              </a:ext>
            </a:extLst>
          </p:cNvPr>
          <p:cNvSpPr txBox="1"/>
          <p:nvPr/>
        </p:nvSpPr>
        <p:spPr>
          <a:xfrm>
            <a:off x="5353159" y="2036392"/>
            <a:ext cx="5328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E7D85-4CFB-4E58-ADCF-A3F13C0E5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59"/>
          <a:stretch/>
        </p:blipFill>
        <p:spPr>
          <a:xfrm>
            <a:off x="659516" y="3457727"/>
            <a:ext cx="1408352" cy="3299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3DD7C-5F1C-49A5-99A6-0C8B05F6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37"/>
          <a:stretch/>
        </p:blipFill>
        <p:spPr>
          <a:xfrm>
            <a:off x="6381024" y="2940098"/>
            <a:ext cx="1501498" cy="38171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7EB1C7-CE78-4602-AE78-CC4904299B1E}"/>
              </a:ext>
            </a:extLst>
          </p:cNvPr>
          <p:cNvSpPr txBox="1"/>
          <p:nvPr/>
        </p:nvSpPr>
        <p:spPr>
          <a:xfrm>
            <a:off x="2931587" y="5963186"/>
            <a:ext cx="2870016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10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F11D15EF-6D8C-4BB1-8383-E64D46524036}"/>
              </a:ext>
            </a:extLst>
          </p:cNvPr>
          <p:cNvSpPr/>
          <p:nvPr/>
        </p:nvSpPr>
        <p:spPr bwMode="auto">
          <a:xfrm>
            <a:off x="3238360" y="4122132"/>
            <a:ext cx="2114799" cy="626207"/>
          </a:xfrm>
          <a:prstGeom prst="flowChartAlternateProcess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323426987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/>
      <p:bldP spid="19" grpId="0"/>
      <p:bldP spid="22" grpId="0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52" y="1180599"/>
            <a:ext cx="11924632" cy="5371013"/>
          </a:xfrm>
        </p:spPr>
        <p:txBody>
          <a:bodyPr>
            <a:noAutofit/>
          </a:bodyPr>
          <a:lstStyle/>
          <a:p>
            <a:r>
              <a:rPr lang="en-US" sz="2800" dirty="0"/>
              <a:t>Microsoft 365 is a pay-as-you-go </a:t>
            </a:r>
            <a:r>
              <a:rPr lang="en-US" sz="2800" dirty="0">
                <a:solidFill>
                  <a:schemeClr val="bg1"/>
                </a:solidFill>
              </a:rPr>
              <a:t>SaaS</a:t>
            </a:r>
            <a:r>
              <a:rPr lang="en-US" sz="2800" dirty="0"/>
              <a:t> offering that includes Microsoft </a:t>
            </a:r>
            <a:r>
              <a:rPr lang="en-US" sz="2800" u="sng" dirty="0"/>
              <a:t>Office 365</a:t>
            </a:r>
            <a:r>
              <a:rPr lang="en-US" sz="2800" dirty="0"/>
              <a:t>, </a:t>
            </a:r>
            <a:r>
              <a:rPr lang="en-US" sz="2800" u="sng" dirty="0"/>
              <a:t>Windows 10</a:t>
            </a:r>
            <a:r>
              <a:rPr lang="en-US" sz="2800" dirty="0"/>
              <a:t>, and Microsoft </a:t>
            </a:r>
            <a:r>
              <a:rPr lang="en-US" sz="2800" u="sng" dirty="0"/>
              <a:t>Enterprise Mobility + Security</a:t>
            </a:r>
          </a:p>
          <a:p>
            <a:r>
              <a:rPr lang="en-US" sz="2800" dirty="0"/>
              <a:t>By combining all these features into a single subscription model, customers </a:t>
            </a:r>
            <a:br>
              <a:rPr lang="en-US" sz="2800" dirty="0"/>
            </a:br>
            <a:r>
              <a:rPr lang="en-US" sz="2800" dirty="0"/>
              <a:t>can</a:t>
            </a:r>
            <a:r>
              <a:rPr lang="bs-Latn-BA" sz="2800" dirty="0"/>
              <a:t>:</a:t>
            </a:r>
            <a:endParaRPr lang="en-US" sz="2800" dirty="0"/>
          </a:p>
          <a:p>
            <a:pPr lvl="1"/>
            <a:r>
              <a:rPr lang="en-US" sz="2400" dirty="0"/>
              <a:t>Use all the familiar productivity tools available in Office </a:t>
            </a:r>
            <a:r>
              <a:rPr lang="bs-Latn-BA" sz="2400" dirty="0"/>
              <a:t>365</a:t>
            </a:r>
            <a:endParaRPr lang="en-US" sz="2400" dirty="0"/>
          </a:p>
          <a:p>
            <a:pPr lvl="1"/>
            <a:r>
              <a:rPr lang="en-US" sz="2400" dirty="0"/>
              <a:t>Collaborate using Microsoft Teams, and Skype for Business</a:t>
            </a:r>
          </a:p>
          <a:p>
            <a:pPr lvl="1"/>
            <a:r>
              <a:rPr lang="en-US" sz="2400" dirty="0"/>
              <a:t>Help increase security and compliance</a:t>
            </a:r>
            <a:endParaRPr lang="bs-Latn-BA" sz="2400" dirty="0"/>
          </a:p>
          <a:p>
            <a:r>
              <a:rPr lang="en-US" sz="2800" dirty="0"/>
              <a:t>Microsoft 365 addresses the needs of many organizations who want to </a:t>
            </a:r>
            <a:br>
              <a:rPr lang="en-US" sz="2800" dirty="0"/>
            </a:br>
            <a:r>
              <a:rPr lang="en-US" sz="2800" dirty="0"/>
              <a:t>maximize their adoption of the cloud for productivity, but also for enterprise-grade security and desktop operating system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5538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and setup a new tenant</a:t>
            </a:r>
          </a:p>
        </p:txBody>
      </p:sp>
    </p:spTree>
    <p:extLst>
      <p:ext uri="{BB962C8B-B14F-4D97-AF65-F5344CB8AC3E}">
        <p14:creationId xmlns:p14="http://schemas.microsoft.com/office/powerpoint/2010/main" val="4146745655"/>
      </p:ext>
    </p:extLst>
  </p:cSld>
  <p:clrMapOvr>
    <a:masterClrMapping/>
  </p:clrMapOvr>
  <p:transition spd="slow" advClick="0" advTm="5000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91E9C-A69E-4C4C-AC22-B4667776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“tenant”?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4CEDA-4B3D-4B16-B765-565F57CEE6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28267"/>
            <a:ext cx="11731960" cy="972468"/>
          </a:xfrm>
        </p:spPr>
        <p:txBody>
          <a:bodyPr>
            <a:normAutofit/>
          </a:bodyPr>
          <a:lstStyle/>
          <a:p>
            <a:pPr marL="284163" indent="-284163">
              <a:lnSpc>
                <a:spcPct val="80000"/>
              </a:lnSpc>
              <a:buSzPct val="90000"/>
            </a:pPr>
            <a:r>
              <a:rPr lang="en-US" sz="2800" dirty="0"/>
              <a:t>Tenant is the company’s space/resources in the cloud. </a:t>
            </a:r>
          </a:p>
          <a:p>
            <a:pPr marL="284163" indent="-284163">
              <a:lnSpc>
                <a:spcPct val="80000"/>
              </a:lnSpc>
              <a:buSzPct val="90000"/>
            </a:pPr>
            <a:r>
              <a:rPr lang="en-US" sz="2800" dirty="0"/>
              <a:t>The tenants are isolated from each-other</a:t>
            </a:r>
          </a:p>
        </p:txBody>
      </p:sp>
      <p:pic>
        <p:nvPicPr>
          <p:cNvPr id="1028" name="Picture 4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34B4EAFE-48D8-4A26-8A38-95ABF767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80" y="2404726"/>
            <a:ext cx="5916863" cy="39923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B42E60-415E-45A5-8DF0-28CB11E17465}"/>
              </a:ext>
            </a:extLst>
          </p:cNvPr>
          <p:cNvSpPr/>
          <p:nvPr/>
        </p:nvSpPr>
        <p:spPr bwMode="auto">
          <a:xfrm>
            <a:off x="4374147" y="4106777"/>
            <a:ext cx="470569" cy="294105"/>
          </a:xfrm>
          <a:prstGeom prst="rect">
            <a:avLst/>
          </a:prstGeom>
          <a:solidFill>
            <a:srgbClr val="00206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130F0-023C-4FE4-9FD8-C5A29A8D7538}"/>
              </a:ext>
            </a:extLst>
          </p:cNvPr>
          <p:cNvSpPr/>
          <p:nvPr/>
        </p:nvSpPr>
        <p:spPr bwMode="auto">
          <a:xfrm>
            <a:off x="4884152" y="4491772"/>
            <a:ext cx="470569" cy="294105"/>
          </a:xfrm>
          <a:prstGeom prst="rect">
            <a:avLst/>
          </a:prstGeom>
          <a:solidFill>
            <a:srgbClr val="00206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219D5-BEA1-4966-87E0-BAB68E479666}"/>
              </a:ext>
            </a:extLst>
          </p:cNvPr>
          <p:cNvSpPr/>
          <p:nvPr/>
        </p:nvSpPr>
        <p:spPr bwMode="auto">
          <a:xfrm>
            <a:off x="6150812" y="3959724"/>
            <a:ext cx="470569" cy="294105"/>
          </a:xfrm>
          <a:prstGeom prst="rect">
            <a:avLst/>
          </a:prstGeom>
          <a:solidFill>
            <a:srgbClr val="00206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75CA5F-451E-499D-BB55-69F226E23042}"/>
              </a:ext>
            </a:extLst>
          </p:cNvPr>
          <p:cNvSpPr/>
          <p:nvPr/>
        </p:nvSpPr>
        <p:spPr bwMode="auto">
          <a:xfrm>
            <a:off x="7046493" y="4411242"/>
            <a:ext cx="470569" cy="294105"/>
          </a:xfrm>
          <a:prstGeom prst="rect">
            <a:avLst/>
          </a:prstGeom>
          <a:solidFill>
            <a:srgbClr val="00206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205F0-515D-4251-B23C-D27A198D2A67}"/>
              </a:ext>
            </a:extLst>
          </p:cNvPr>
          <p:cNvSpPr txBox="1"/>
          <p:nvPr/>
        </p:nvSpPr>
        <p:spPr>
          <a:xfrm>
            <a:off x="630416" y="2825199"/>
            <a:ext cx="1989221" cy="81224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Company “A” cloud instance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BCF73-D96C-47DE-B855-19FBEB1FA1CF}"/>
              </a:ext>
            </a:extLst>
          </p:cNvPr>
          <p:cNvSpPr txBox="1"/>
          <p:nvPr/>
        </p:nvSpPr>
        <p:spPr>
          <a:xfrm>
            <a:off x="630416" y="5075207"/>
            <a:ext cx="1989221" cy="81224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Company “B” cloud instance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77DAD-9EB8-4AFD-A811-CB1989C239DC}"/>
              </a:ext>
            </a:extLst>
          </p:cNvPr>
          <p:cNvSpPr txBox="1"/>
          <p:nvPr/>
        </p:nvSpPr>
        <p:spPr>
          <a:xfrm>
            <a:off x="9945937" y="2616754"/>
            <a:ext cx="1989221" cy="81224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Company “C” cloud 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F4367-D312-4209-819F-7B3EF85F99CD}"/>
              </a:ext>
            </a:extLst>
          </p:cNvPr>
          <p:cNvSpPr txBox="1"/>
          <p:nvPr/>
        </p:nvSpPr>
        <p:spPr>
          <a:xfrm>
            <a:off x="9945936" y="5075207"/>
            <a:ext cx="1989221" cy="81224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Company “D” cloud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BA7554-9F42-491A-AA3E-4D7AC02B6852}"/>
              </a:ext>
            </a:extLst>
          </p:cNvPr>
          <p:cNvCxnSpPr>
            <a:cxnSpLocks/>
          </p:cNvCxnSpPr>
          <p:nvPr/>
        </p:nvCxnSpPr>
        <p:spPr>
          <a:xfrm flipH="1" flipV="1">
            <a:off x="2549357" y="3507874"/>
            <a:ext cx="1621687" cy="559695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B25288-9A17-424E-82C7-76021E4A2BD0}"/>
              </a:ext>
            </a:extLst>
          </p:cNvPr>
          <p:cNvCxnSpPr>
            <a:cxnSpLocks/>
          </p:cNvCxnSpPr>
          <p:nvPr/>
        </p:nvCxnSpPr>
        <p:spPr>
          <a:xfrm flipH="1">
            <a:off x="2633243" y="4732425"/>
            <a:ext cx="2083138" cy="60707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E818BA-B7BB-4689-A4A1-6F4F39420C6E}"/>
              </a:ext>
            </a:extLst>
          </p:cNvPr>
          <p:cNvCxnSpPr>
            <a:cxnSpLocks/>
          </p:cNvCxnSpPr>
          <p:nvPr/>
        </p:nvCxnSpPr>
        <p:spPr>
          <a:xfrm flipV="1">
            <a:off x="6739070" y="3145330"/>
            <a:ext cx="3030572" cy="8194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918CA1-FA08-49AA-830C-B12DF0572A7E}"/>
              </a:ext>
            </a:extLst>
          </p:cNvPr>
          <p:cNvCxnSpPr>
            <a:cxnSpLocks/>
          </p:cNvCxnSpPr>
          <p:nvPr/>
        </p:nvCxnSpPr>
        <p:spPr>
          <a:xfrm>
            <a:off x="7689516" y="4690145"/>
            <a:ext cx="2144295" cy="6090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7919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45FB4-22C6-44AD-BA39-4722C88B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 subscription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77DDC-51FF-4EC7-93A1-827479E10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43514"/>
            <a:ext cx="11817350" cy="5202237"/>
          </a:xfrm>
        </p:spPr>
        <p:txBody>
          <a:bodyPr/>
          <a:lstStyle/>
          <a:p>
            <a:r>
              <a:rPr lang="en-US" dirty="0"/>
              <a:t>As discussed, a tenant is the company’s cloud instance</a:t>
            </a:r>
          </a:p>
          <a:p>
            <a:r>
              <a:rPr lang="en-US" dirty="0"/>
              <a:t>Subscription is agreement (with Microsoft) to use one or more cloud services</a:t>
            </a:r>
          </a:p>
          <a:p>
            <a:r>
              <a:rPr lang="en-US" dirty="0"/>
              <a:t>Microsoft’s SaaS offerings charge per user, per month</a:t>
            </a:r>
          </a:p>
          <a:p>
            <a:r>
              <a:rPr lang="en-US" dirty="0"/>
              <a:t>In this course, we will create tenants and will use free/trial </a:t>
            </a:r>
            <a:br>
              <a:rPr lang="en-US" dirty="0"/>
            </a:br>
            <a:r>
              <a:rPr lang="en-US" dirty="0"/>
              <a:t>subscriptions for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216D-A2E2-4F82-A2C6-94A0964FF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77028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5D059-48C3-4C57-AA93-84B84DE5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vs Azure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CD2D8-2172-41C8-BFD9-51F96661D4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5389"/>
            <a:ext cx="11817350" cy="2071854"/>
          </a:xfrm>
        </p:spPr>
        <p:txBody>
          <a:bodyPr/>
          <a:lstStyle/>
          <a:p>
            <a:r>
              <a:rPr lang="en-US" dirty="0"/>
              <a:t>Every Office 365 client is also an Azure client!</a:t>
            </a:r>
          </a:p>
          <a:p>
            <a:r>
              <a:rPr lang="en-US" dirty="0"/>
              <a:t>Office 365 and Azure services rely on Azure Active Directory </a:t>
            </a:r>
            <a:br>
              <a:rPr lang="en-US" dirty="0"/>
            </a:br>
            <a:r>
              <a:rPr lang="en-US" dirty="0"/>
              <a:t>(Azure AD) to work with the identities (accounts)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90F2-E6ED-4E23-8210-E538171788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1EEEA-8619-4091-AF27-D57D17A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21" y="2998683"/>
            <a:ext cx="4955931" cy="3667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A075A-0859-4B1C-AE7C-39F9DC04E83E}"/>
              </a:ext>
            </a:extLst>
          </p:cNvPr>
          <p:cNvSpPr txBox="1"/>
          <p:nvPr/>
        </p:nvSpPr>
        <p:spPr>
          <a:xfrm>
            <a:off x="6849979" y="5732378"/>
            <a:ext cx="289575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15B71-3EAF-4711-A46E-251473A323EE}"/>
              </a:ext>
            </a:extLst>
          </p:cNvPr>
          <p:cNvSpPr txBox="1"/>
          <p:nvPr/>
        </p:nvSpPr>
        <p:spPr>
          <a:xfrm>
            <a:off x="6849978" y="4789904"/>
            <a:ext cx="2895756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Azure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87C20-FA92-4EB8-A9F9-1ADFE12A86F0}"/>
              </a:ext>
            </a:extLst>
          </p:cNvPr>
          <p:cNvSpPr txBox="1"/>
          <p:nvPr/>
        </p:nvSpPr>
        <p:spPr>
          <a:xfrm>
            <a:off x="6849978" y="3847430"/>
            <a:ext cx="2895756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Office/Microsoft 365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4C85C8-FB70-4CBE-B526-6C4AB97467E0}"/>
              </a:ext>
            </a:extLst>
          </p:cNvPr>
          <p:cNvCxnSpPr/>
          <p:nvPr/>
        </p:nvCxnSpPr>
        <p:spPr>
          <a:xfrm>
            <a:off x="6256421" y="6497053"/>
            <a:ext cx="3489313" cy="0"/>
          </a:xfrm>
          <a:prstGeom prst="line">
            <a:avLst/>
          </a:prstGeom>
          <a:ln w="19050">
            <a:solidFill>
              <a:srgbClr val="23446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6442A9-248C-4355-9DFA-2539EA3424D4}"/>
              </a:ext>
            </a:extLst>
          </p:cNvPr>
          <p:cNvCxnSpPr/>
          <p:nvPr/>
        </p:nvCxnSpPr>
        <p:spPr>
          <a:xfrm>
            <a:off x="5591629" y="5566229"/>
            <a:ext cx="4154105" cy="0"/>
          </a:xfrm>
          <a:prstGeom prst="line">
            <a:avLst/>
          </a:prstGeom>
          <a:ln w="19050">
            <a:solidFill>
              <a:srgbClr val="23446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6384C-F989-4E67-90D7-B5E9EE4E908D}"/>
              </a:ext>
            </a:extLst>
          </p:cNvPr>
          <p:cNvCxnSpPr/>
          <p:nvPr/>
        </p:nvCxnSpPr>
        <p:spPr>
          <a:xfrm>
            <a:off x="4887686" y="4633686"/>
            <a:ext cx="4858048" cy="0"/>
          </a:xfrm>
          <a:prstGeom prst="line">
            <a:avLst/>
          </a:prstGeom>
          <a:ln w="19050">
            <a:solidFill>
              <a:srgbClr val="23446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0439F0-3413-4D72-BE72-C7A7B05CD2D7}"/>
              </a:ext>
            </a:extLst>
          </p:cNvPr>
          <p:cNvCxnSpPr>
            <a:cxnSpLocks/>
          </p:cNvCxnSpPr>
          <p:nvPr/>
        </p:nvCxnSpPr>
        <p:spPr>
          <a:xfrm flipV="1">
            <a:off x="4209142" y="3686629"/>
            <a:ext cx="5536592" cy="25400"/>
          </a:xfrm>
          <a:prstGeom prst="line">
            <a:avLst/>
          </a:prstGeom>
          <a:ln w="19050">
            <a:solidFill>
              <a:srgbClr val="23446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096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C5ECB-6BDE-4D76-A53F-5CE2495B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a new tenant creation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F94BB7-A06A-46D3-914A-D73B12FEC6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349375"/>
            <a:ext cx="11817350" cy="5202237"/>
          </a:xfrm>
        </p:spPr>
        <p:txBody>
          <a:bodyPr/>
          <a:lstStyle/>
          <a:p>
            <a:r>
              <a:rPr lang="en-US" dirty="0"/>
              <a:t>There are many things to remember, so organize and prepare </a:t>
            </a:r>
            <a:br>
              <a:rPr lang="en-US" dirty="0"/>
            </a:br>
            <a:r>
              <a:rPr lang="en-US" dirty="0"/>
              <a:t>to take notes! (OneNote, Google Docs, Notepad, Word, etc.)</a:t>
            </a:r>
          </a:p>
          <a:p>
            <a:r>
              <a:rPr lang="en-US" dirty="0"/>
              <a:t>Secure and backup your notes</a:t>
            </a:r>
          </a:p>
          <a:p>
            <a:r>
              <a:rPr lang="en-US" dirty="0"/>
              <a:t>Create an email address to associate your tenant with – can be anything</a:t>
            </a:r>
          </a:p>
          <a:p>
            <a:r>
              <a:rPr lang="en-US" dirty="0"/>
              <a:t>Be ready to provide your phone number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FD993-DF9B-4DF3-A590-60730CD0FA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24976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2EBF3-F418-4E9E-BB8F-DEB46994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new tenant?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8E8B04-7869-48D1-B65C-4711CCAD5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349375"/>
            <a:ext cx="11817350" cy="5202237"/>
          </a:xfrm>
        </p:spPr>
        <p:txBody>
          <a:bodyPr/>
          <a:lstStyle/>
          <a:p>
            <a:r>
              <a:rPr lang="en-US" dirty="0"/>
              <a:t>Different approaches to create a new tenant by yourself</a:t>
            </a:r>
            <a:br>
              <a:rPr lang="en-US" dirty="0"/>
            </a:br>
            <a:r>
              <a:rPr lang="en-US" dirty="0"/>
              <a:t>(and not using a Microsoft partner):</a:t>
            </a:r>
          </a:p>
          <a:p>
            <a:pPr lvl="1"/>
            <a:r>
              <a:rPr lang="en-US" dirty="0"/>
              <a:t>Choose a plan and register for a trial subscription </a:t>
            </a:r>
            <a:br>
              <a:rPr lang="en-US" dirty="0"/>
            </a:br>
            <a:r>
              <a:rPr lang="en-US" dirty="0"/>
              <a:t>(it will also create tenant)</a:t>
            </a:r>
          </a:p>
          <a:p>
            <a:pPr lvl="1"/>
            <a:r>
              <a:rPr lang="en-US" dirty="0"/>
              <a:t>Use a direct link to create a tenant and then associate it with a </a:t>
            </a:r>
            <a:br>
              <a:rPr lang="en-US" dirty="0"/>
            </a:br>
            <a:r>
              <a:rPr lang="en-US" dirty="0"/>
              <a:t>subscription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21E4D-8385-43A8-B238-6382F585B4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81961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2EBF3-F418-4E9E-BB8F-DEB46994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a plan and register for a trial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8E8B04-7869-48D1-B65C-4711CCAD5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821" y="1140827"/>
            <a:ext cx="11817350" cy="16718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Different Office/Microsoft 365 plans exist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Good way to start is to go here: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https://www.microsoft.com/en-us/microsoft-365/business/compare-more-office-365-for-business-plans</a:t>
            </a:r>
            <a:br>
              <a:rPr lang="en-US" sz="2000" dirty="0"/>
            </a:br>
            <a:r>
              <a:rPr lang="en-US" sz="2800" dirty="0"/>
              <a:t>and select either Office 365 E3 or Office 365 E5 free trial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21E4D-8385-43A8-B238-6382F585B4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E06BA-4206-485C-841E-1F98C68D5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43" y="3010854"/>
            <a:ext cx="8132905" cy="359094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831117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2EBF3-F418-4E9E-BB8F-DEB46994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direct link to create a tenant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8E8B04-7869-48D1-B65C-4711CCAD5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349375"/>
            <a:ext cx="11817350" cy="5202237"/>
          </a:xfrm>
        </p:spPr>
        <p:txBody>
          <a:bodyPr/>
          <a:lstStyle/>
          <a:p>
            <a:r>
              <a:rPr lang="en-US" dirty="0"/>
              <a:t>Create a new tenant using the link below:</a:t>
            </a:r>
            <a:br>
              <a:rPr lang="en-US" dirty="0"/>
            </a:b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https://account.azure.com/organization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21E4D-8385-43A8-B238-6382F585B4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A9B98-6F7C-4543-AEB9-9CC74BD0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7" y="2667269"/>
            <a:ext cx="10181389" cy="357528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413810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r>
              <a:rPr lang="en-US" dirty="0"/>
              <a:t>Introduction to Cloud computing</a:t>
            </a:r>
          </a:p>
          <a:p>
            <a:r>
              <a:rPr lang="en-US" dirty="0"/>
              <a:t>Plan and design your IT infrastructure</a:t>
            </a:r>
          </a:p>
          <a:p>
            <a:r>
              <a:rPr lang="en-US" dirty="0"/>
              <a:t>Core Microsoft 365 services</a:t>
            </a:r>
          </a:p>
          <a:p>
            <a:r>
              <a:rPr lang="en-US" dirty="0"/>
              <a:t>Create and setup a new tenant</a:t>
            </a:r>
          </a:p>
          <a:p>
            <a:r>
              <a:rPr lang="en-US" dirty="0"/>
              <a:t>Demonstration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4758722"/>
      </p:ext>
    </p:extLst>
  </p:cSld>
  <p:clrMapOvr>
    <a:masterClrMapping/>
  </p:clrMapOvr>
  <p:transition spd="slow" advClick="0" advTm="5000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Introduction to Cloud computing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Plan and design your IT infrastructure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Core Microsoft 365 services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Create and setup a new tenant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162277147"/>
      </p:ext>
    </p:extLst>
  </p:cSld>
  <p:clrMapOvr>
    <a:masterClrMapping/>
  </p:clrMapOvr>
  <p:transition spd="slow" advClick="0" advTm="5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38D6691-05D1-4230-AC17-51EB10FD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E344EB-72AA-4A58-8234-DB42754407D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025" y="1254127"/>
            <a:ext cx="6593437" cy="5202237"/>
          </a:xfrm>
        </p:spPr>
        <p:txBody>
          <a:bodyPr>
            <a:normAutofit/>
          </a:bodyPr>
          <a:lstStyle/>
          <a:p>
            <a:r>
              <a:rPr lang="en-US" sz="3200" dirty="0"/>
              <a:t>Computing services are delivered </a:t>
            </a:r>
            <a:br>
              <a:rPr lang="en-US" sz="3200" dirty="0"/>
            </a:br>
            <a:r>
              <a:rPr lang="en-US" sz="3200" dirty="0"/>
              <a:t>over the Internet, a.k.a “the cloud”</a:t>
            </a:r>
          </a:p>
          <a:p>
            <a:r>
              <a:rPr lang="en-US" sz="3200" dirty="0"/>
              <a:t>Computing services can be:</a:t>
            </a:r>
          </a:p>
          <a:p>
            <a:pPr lvl="1"/>
            <a:r>
              <a:rPr lang="en-US" sz="3000" dirty="0"/>
              <a:t>Servers</a:t>
            </a:r>
          </a:p>
          <a:p>
            <a:pPr lvl="1"/>
            <a:r>
              <a:rPr lang="en-US" sz="3000" dirty="0"/>
              <a:t>Storage</a:t>
            </a:r>
          </a:p>
          <a:p>
            <a:pPr lvl="1"/>
            <a:r>
              <a:rPr lang="en-US" sz="3000" dirty="0"/>
              <a:t>Networking</a:t>
            </a:r>
          </a:p>
          <a:p>
            <a:pPr lvl="1"/>
            <a:r>
              <a:rPr lang="en-US" sz="3000" dirty="0"/>
              <a:t>Databases</a:t>
            </a:r>
          </a:p>
          <a:p>
            <a:pPr lvl="1"/>
            <a:r>
              <a:rPr lang="en-US" sz="3000" dirty="0"/>
              <a:t>Software</a:t>
            </a:r>
          </a:p>
          <a:p>
            <a:pPr lvl="1"/>
            <a:endParaRPr lang="en-US" sz="3000" dirty="0"/>
          </a:p>
        </p:txBody>
      </p:sp>
      <p:pic>
        <p:nvPicPr>
          <p:cNvPr id="2050" name="Picture 2" descr="https://upload.wikimedia.org/wikipedia/commons/thumb/b/b5/Cloud_computing.svg/1920px-Cloud_computing.svg.png">
            <a:extLst>
              <a:ext uri="{FF2B5EF4-FFF2-40B4-BE49-F238E27FC236}">
                <a16:creationId xmlns:a16="http://schemas.microsoft.com/office/drawing/2014/main" id="{E9F0C564-E875-4805-973A-F362B91C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15" y="1268902"/>
            <a:ext cx="5447506" cy="493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690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D92B-ADAB-48B6-8814-E46D51D0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ECD75-86A8-4170-A7BF-B4DF76E154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4424" y="1536500"/>
            <a:ext cx="5249103" cy="4448175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r>
              <a:rPr lang="en-US" dirty="0"/>
              <a:t>Fast for deployment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Meets new regulations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Cost-effective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7252A-4304-4E16-8B4B-32A95842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27" y="1536500"/>
            <a:ext cx="4539873" cy="42460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8" name="Picture 4" descr="https://i.imgur.com/bmL2nDw.jpg">
            <a:extLst>
              <a:ext uri="{FF2B5EF4-FFF2-40B4-BE49-F238E27FC236}">
                <a16:creationId xmlns:a16="http://schemas.microsoft.com/office/drawing/2014/main" id="{32D2794C-72C8-4196-82C9-F759205A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28" y="5098375"/>
            <a:ext cx="1628768" cy="16245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5E40F01-6CD3-4972-8B03-8D05554BB659}"/>
              </a:ext>
            </a:extLst>
          </p:cNvPr>
          <p:cNvSpPr/>
          <p:nvPr/>
        </p:nvSpPr>
        <p:spPr bwMode="auto">
          <a:xfrm>
            <a:off x="4204855" y="4426528"/>
            <a:ext cx="1364670" cy="671848"/>
          </a:xfrm>
          <a:prstGeom prst="wedgeEllipseCallout">
            <a:avLst>
              <a:gd name="adj1" fmla="val 59375"/>
              <a:gd name="adj2" fmla="val 54383"/>
            </a:avLst>
          </a:prstGeom>
          <a:solidFill>
            <a:schemeClr val="accent3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Really?</a:t>
            </a:r>
          </a:p>
        </p:txBody>
      </p:sp>
    </p:spTree>
    <p:extLst>
      <p:ext uri="{BB962C8B-B14F-4D97-AF65-F5344CB8AC3E}">
        <p14:creationId xmlns:p14="http://schemas.microsoft.com/office/powerpoint/2010/main" val="112466817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A9F8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A9F8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A9F8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A9F8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D92B-ADAB-48B6-8814-E46D51D0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F30D5-9F41-40B0-80D9-C3E0A48A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90" y="1104604"/>
            <a:ext cx="7638474" cy="56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300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D92B-ADAB-48B6-8814-E46D51D0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 (2)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89DCF8D-1036-4862-91DB-D2571E03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93" y="1388980"/>
            <a:ext cx="7096413" cy="52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5136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001FA-05CF-4CCE-BB39-55844F2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vs private vs hybrid cloud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D1BA5-3383-4B67-BF36-A5E652C3D4C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766" y="1255782"/>
            <a:ext cx="8421939" cy="55014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Public cloud:</a:t>
            </a:r>
          </a:p>
          <a:p>
            <a:pPr lvl="1">
              <a:lnSpc>
                <a:spcPct val="60000"/>
              </a:lnSpc>
            </a:pPr>
            <a:r>
              <a:rPr lang="en-US" sz="2700" dirty="0"/>
              <a:t>Operated by third-party cloud service provider</a:t>
            </a:r>
          </a:p>
          <a:p>
            <a:pPr lvl="1">
              <a:lnSpc>
                <a:spcPct val="60000"/>
              </a:lnSpc>
            </a:pPr>
            <a:r>
              <a:rPr lang="en-US" sz="2700" dirty="0"/>
              <a:t>Each customer has its own isolated “tenant”</a:t>
            </a:r>
          </a:p>
          <a:p>
            <a:pPr lvl="1">
              <a:lnSpc>
                <a:spcPct val="60000"/>
              </a:lnSpc>
            </a:pPr>
            <a:r>
              <a:rPr lang="en-US" sz="2700" dirty="0"/>
              <a:t>Security?</a:t>
            </a:r>
          </a:p>
          <a:p>
            <a:pPr marL="456915" lvl="1" indent="-45691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sz="3398" dirty="0">
                <a:solidFill>
                  <a:schemeClr val="accent3"/>
                </a:solidFill>
              </a:rPr>
              <a:t>Private cloud:</a:t>
            </a:r>
          </a:p>
          <a:p>
            <a:pPr lvl="1">
              <a:lnSpc>
                <a:spcPct val="90000"/>
              </a:lnSpc>
              <a:spcBef>
                <a:spcPts val="400"/>
              </a:spcBef>
            </a:pPr>
            <a:r>
              <a:rPr lang="en-US" sz="2700" dirty="0"/>
              <a:t>The hardware and the software are dedicated</a:t>
            </a:r>
            <a:br>
              <a:rPr lang="en-US" sz="2700" dirty="0"/>
            </a:br>
            <a:r>
              <a:rPr lang="en-US" sz="2700" dirty="0"/>
              <a:t>to your organization</a:t>
            </a:r>
          </a:p>
          <a:p>
            <a:pPr lvl="1">
              <a:lnSpc>
                <a:spcPct val="60000"/>
              </a:lnSpc>
              <a:spcBef>
                <a:spcPts val="500"/>
              </a:spcBef>
            </a:pPr>
            <a:r>
              <a:rPr lang="en-US" sz="2700" dirty="0"/>
              <a:t>Can be hosted locally or at a service provider</a:t>
            </a:r>
          </a:p>
          <a:p>
            <a:pPr lvl="1">
              <a:lnSpc>
                <a:spcPct val="60000"/>
              </a:lnSpc>
              <a:spcBef>
                <a:spcPts val="500"/>
              </a:spcBef>
            </a:pPr>
            <a:r>
              <a:rPr lang="en-US" sz="2700" dirty="0"/>
              <a:t>More flexible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rgbClr val="00B0F0"/>
                </a:solidFill>
              </a:rPr>
              <a:t>r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B0F0"/>
                </a:solidFill>
              </a:rPr>
              <a:t>l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>
                <a:solidFill>
                  <a:srgbClr val="00B0F0"/>
                </a:solidFill>
              </a:rPr>
              <a:t>u</a:t>
            </a:r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>
                <a:solidFill>
                  <a:srgbClr val="00B0F0"/>
                </a:solidFill>
              </a:rPr>
              <a:t>:</a:t>
            </a:r>
          </a:p>
          <a:p>
            <a:pPr lvl="1">
              <a:lnSpc>
                <a:spcPct val="60000"/>
              </a:lnSpc>
            </a:pPr>
            <a:r>
              <a:rPr lang="en-US" sz="2700" dirty="0"/>
              <a:t>The best of both worlds</a:t>
            </a:r>
          </a:p>
          <a:p>
            <a:pPr lvl="1">
              <a:lnSpc>
                <a:spcPct val="90000"/>
              </a:lnSpc>
              <a:spcBef>
                <a:spcPts val="400"/>
              </a:spcBef>
            </a:pPr>
            <a:r>
              <a:rPr lang="en-US" sz="2700" dirty="0"/>
              <a:t>Data and apps can be moved between public and </a:t>
            </a:r>
            <a:br>
              <a:rPr lang="en-US" sz="2700" dirty="0"/>
            </a:br>
            <a:r>
              <a:rPr lang="en-US" sz="2700" dirty="0"/>
              <a:t>private clouds for greater flexibility</a:t>
            </a:r>
          </a:p>
          <a:p>
            <a:pPr lvl="1">
              <a:lnSpc>
                <a:spcPct val="50000"/>
              </a:lnSpc>
            </a:pPr>
            <a:endParaRPr lang="en-US" sz="2800" dirty="0"/>
          </a:p>
          <a:p>
            <a:pPr marL="609219" lvl="1" indent="0">
              <a:lnSpc>
                <a:spcPts val="2500"/>
              </a:lnSpc>
              <a:buNone/>
            </a:pP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DC9E1-1A99-4869-B733-318CB57FFF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C9CE4-6810-4425-8497-632FF285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051" y="1398588"/>
            <a:ext cx="2364760" cy="159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E9DF0-1F21-4D76-B15C-58413AD4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07" y="3263322"/>
            <a:ext cx="1991647" cy="1301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22593-82A9-42B0-9AEE-65455CB5C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255" y="4949072"/>
            <a:ext cx="2707690" cy="12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454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18541</TotalTime>
  <Words>971</Words>
  <Application>Microsoft Office PowerPoint</Application>
  <PresentationFormat>Widescreen</PresentationFormat>
  <Paragraphs>242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Semibold</vt:lpstr>
      <vt:lpstr>Wingdings</vt:lpstr>
      <vt:lpstr>Wingdings 2</vt:lpstr>
      <vt:lpstr>1_SoftUni3_1</vt:lpstr>
      <vt:lpstr>Cloud services concepts.  Introducing Microsoft 365</vt:lpstr>
      <vt:lpstr>Questions</vt:lpstr>
      <vt:lpstr>Table of Contents</vt:lpstr>
      <vt:lpstr>PowerPoint Presentation</vt:lpstr>
      <vt:lpstr>What is Cloud computing?</vt:lpstr>
      <vt:lpstr>The benefits</vt:lpstr>
      <vt:lpstr>Types of Cloud services</vt:lpstr>
      <vt:lpstr>Types of Cloud services (2)</vt:lpstr>
      <vt:lpstr>Public vs private vs hybrid cloud</vt:lpstr>
      <vt:lpstr>Challenges</vt:lpstr>
      <vt:lpstr>PowerPoint Presentation</vt:lpstr>
      <vt:lpstr>Why planning your IT is important</vt:lpstr>
      <vt:lpstr>“On-premises” vs “In the cloud”</vt:lpstr>
      <vt:lpstr>On-premises + Cloud = Hybrid</vt:lpstr>
      <vt:lpstr>Move totally to the cloud? </vt:lpstr>
      <vt:lpstr>PowerPoint Presentation</vt:lpstr>
      <vt:lpstr>Microsoft 365 vs Office 365?</vt:lpstr>
      <vt:lpstr>Office 365 metaphor</vt:lpstr>
      <vt:lpstr>Enterprise Mobility and Security (EMS)</vt:lpstr>
      <vt:lpstr>So what is Microsoft 365?</vt:lpstr>
      <vt:lpstr>Microsoft 365</vt:lpstr>
      <vt:lpstr>PowerPoint Presentation</vt:lpstr>
      <vt:lpstr>What is a “tenant”?</vt:lpstr>
      <vt:lpstr>Tenant vs subscription</vt:lpstr>
      <vt:lpstr>Office 365 vs Azure</vt:lpstr>
      <vt:lpstr>Prepare for a new tenant creation</vt:lpstr>
      <vt:lpstr>How to create a new tenant?</vt:lpstr>
      <vt:lpstr>Choose a plan and register for a trial </vt:lpstr>
      <vt:lpstr>Use a direct link to create a tenant 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626</cp:revision>
  <dcterms:created xsi:type="dcterms:W3CDTF">2018-05-23T13:08:44Z</dcterms:created>
  <dcterms:modified xsi:type="dcterms:W3CDTF">2019-08-18T14:53:11Z</dcterms:modified>
</cp:coreProperties>
</file>